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4"/>
    <p:sldMasterId id="2147483704" r:id="rId5"/>
    <p:sldMasterId id="2147483719" r:id="rId6"/>
  </p:sldMasterIdLst>
  <p:notesMasterIdLst>
    <p:notesMasterId r:id="rId32"/>
  </p:notesMasterIdLst>
  <p:sldIdLst>
    <p:sldId id="260"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6" r:id="rId27"/>
    <p:sldId id="285" r:id="rId28"/>
    <p:sldId id="287" r:id="rId29"/>
    <p:sldId id="295" r:id="rId30"/>
    <p:sldId id="754" r:id="rId31"/>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77"/>
    <a:srgbClr val="D999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53" autoAdjust="0"/>
    <p:restoredTop sz="96357" autoAdjust="0"/>
  </p:normalViewPr>
  <p:slideViewPr>
    <p:cSldViewPr snapToGrid="0" snapToObjects="1">
      <p:cViewPr varScale="1">
        <p:scale>
          <a:sx n="114" d="100"/>
          <a:sy n="114" d="100"/>
        </p:scale>
        <p:origin x="558" y="108"/>
      </p:cViewPr>
      <p:guideLst/>
    </p:cSldViewPr>
  </p:slideViewPr>
  <p:outlineViewPr>
    <p:cViewPr>
      <p:scale>
        <a:sx n="33" d="100"/>
        <a:sy n="33" d="100"/>
      </p:scale>
      <p:origin x="0" y="-216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903DA-7A31-4297-81BD-AD6FD6296830}" type="datetimeFigureOut">
              <a:rPr lang="en-NZ" smtClean="0"/>
              <a:t>30/11/2021</a:t>
            </a:fld>
            <a:endParaRPr lang="en-NZ"/>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FBE229-BDC4-46BF-9E56-A037F3EDB97D}" type="slidenum">
              <a:rPr lang="en-NZ" smtClean="0"/>
              <a:t>‹#›</a:t>
            </a:fld>
            <a:endParaRPr lang="en-NZ"/>
          </a:p>
        </p:txBody>
      </p:sp>
    </p:spTree>
    <p:extLst>
      <p:ext uri="{BB962C8B-B14F-4D97-AF65-F5344CB8AC3E}">
        <p14:creationId xmlns:p14="http://schemas.microsoft.com/office/powerpoint/2010/main" val="1287887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723900"/>
            <a:ext cx="5118100" cy="3619500"/>
          </a:xfrm>
        </p:spPr>
      </p:sp>
      <p:sp>
        <p:nvSpPr>
          <p:cNvPr id="3" name="Notes Placeholder 2"/>
          <p:cNvSpPr>
            <a:spLocks noGrp="1"/>
          </p:cNvSpPr>
          <p:nvPr>
            <p:ph type="body" idx="1"/>
          </p:nvPr>
        </p:nvSpPr>
        <p:spPr/>
        <p:txBody>
          <a:bodyPr/>
          <a:lstStyle/>
          <a:p>
            <a:pPr defTabSz="883310">
              <a:defRPr/>
            </a:pPr>
            <a:endParaRPr lang="en-NZ" dirty="0"/>
          </a:p>
        </p:txBody>
      </p:sp>
      <p:sp>
        <p:nvSpPr>
          <p:cNvPr id="4" name="Slide Number Placeholder 3"/>
          <p:cNvSpPr>
            <a:spLocks noGrp="1"/>
          </p:cNvSpPr>
          <p:nvPr>
            <p:ph type="sldNum" sz="quarter" idx="10"/>
          </p:nvPr>
        </p:nvSpPr>
        <p:spPr/>
        <p:txBody>
          <a:bodyPr/>
          <a:lstStyle/>
          <a:p>
            <a:pPr marL="0" marR="0" lvl="0" indent="0" algn="r" defTabSz="479935" rtl="0" eaLnBrk="1" fontAlgn="base" latinLnBrk="0" hangingPunct="1">
              <a:lnSpc>
                <a:spcPct val="100000"/>
              </a:lnSpc>
              <a:spcBef>
                <a:spcPct val="0"/>
              </a:spcBef>
              <a:spcAft>
                <a:spcPct val="0"/>
              </a:spcAft>
              <a:buClrTx/>
              <a:buSzTx/>
              <a:buFontTx/>
              <a:buNone/>
              <a:tabLst/>
              <a:defRPr/>
            </a:pPr>
            <a:fld id="{4EAFF15F-E858-4C8D-82E8-AE6464CB5994}" type="slidenum">
              <a:rPr kumimoji="0" lang="en-NZ" sz="1200" b="0" i="0" u="none" strike="noStrike" kern="1200" cap="none" spc="0" normalizeH="0" baseline="0" noProof="0">
                <a:ln>
                  <a:noFill/>
                </a:ln>
                <a:solidFill>
                  <a:prstClr val="black"/>
                </a:solidFill>
                <a:effectLst/>
                <a:uLnTx/>
                <a:uFillTx/>
                <a:latin typeface="Arial" charset="0"/>
                <a:ea typeface="ＭＳ Ｐゴシック" pitchFamily="68" charset="-128"/>
                <a:cs typeface="Arial" charset="0"/>
              </a:rPr>
              <a:pPr marL="0" marR="0" lvl="0" indent="0" algn="r" defTabSz="479935" rtl="0" eaLnBrk="1" fontAlgn="base" latinLnBrk="0" hangingPunct="1">
                <a:lnSpc>
                  <a:spcPct val="100000"/>
                </a:lnSpc>
                <a:spcBef>
                  <a:spcPct val="0"/>
                </a:spcBef>
                <a:spcAft>
                  <a:spcPct val="0"/>
                </a:spcAft>
                <a:buClrTx/>
                <a:buSzTx/>
                <a:buFontTx/>
                <a:buNone/>
                <a:tabLst/>
                <a:defRPr/>
              </a:pPr>
              <a:t>25</a:t>
            </a:fld>
            <a:endParaRPr kumimoji="0" lang="en-NZ" sz="1200" b="0" i="0" u="none" strike="noStrike" kern="1200" cap="none" spc="0" normalizeH="0" baseline="0" noProof="0">
              <a:ln>
                <a:noFill/>
              </a:ln>
              <a:solidFill>
                <a:prstClr val="black"/>
              </a:solidFill>
              <a:effectLst/>
              <a:uLnTx/>
              <a:uFillTx/>
              <a:latin typeface="Arial" charset="0"/>
              <a:ea typeface="ＭＳ Ｐゴシック" pitchFamily="68" charset="-128"/>
              <a:cs typeface="Arial" charset="0"/>
            </a:endParaRPr>
          </a:p>
        </p:txBody>
      </p:sp>
    </p:spTree>
    <p:extLst>
      <p:ext uri="{BB962C8B-B14F-4D97-AF65-F5344CB8AC3E}">
        <p14:creationId xmlns:p14="http://schemas.microsoft.com/office/powerpoint/2010/main" val="145964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74887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397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68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ue background –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460" y="2"/>
            <a:ext cx="10692273" cy="7559807"/>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a:p>
        </p:txBody>
      </p:sp>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768211" y="7010241"/>
            <a:ext cx="9155391"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DFD9353-9879-0D4F-85A7-F61B04E232EB}"/>
              </a:ext>
            </a:extLst>
          </p:cNvPr>
          <p:cNvSpPr txBox="1"/>
          <p:nvPr userDrawn="1"/>
        </p:nvSpPr>
        <p:spPr>
          <a:xfrm>
            <a:off x="1015241" y="7151414"/>
            <a:ext cx="8661332" cy="261931"/>
          </a:xfrm>
          <a:prstGeom prst="rect">
            <a:avLst/>
          </a:prstGeom>
          <a:noFill/>
        </p:spPr>
        <p:txBody>
          <a:bodyPr wrap="square" rtlCol="0">
            <a:spAutoFit/>
          </a:bodyPr>
          <a:lstStyle/>
          <a:p>
            <a:pPr algn="ctr"/>
            <a:r>
              <a:rPr lang="en-US" sz="1102" dirty="0">
                <a:solidFill>
                  <a:schemeClr val="bg1"/>
                </a:solidFill>
                <a:latin typeface="Arial" panose="020B0604020202020204" pitchFamily="34" charset="0"/>
                <a:cs typeface="Arial" panose="020B0604020202020204" pitchFamily="34" charset="0"/>
              </a:rPr>
              <a:t>Massey University  |  massey.ac.nz  |  0800 MASSEY</a:t>
            </a:r>
            <a:endParaRPr lang="en-NZ" sz="1102" dirty="0">
              <a:solidFill>
                <a:schemeClr val="bg1"/>
              </a:solidFill>
              <a:latin typeface="Arial" panose="020B0604020202020204" pitchFamily="34" charset="0"/>
              <a:cs typeface="Arial" panose="020B0604020202020204" pitchFamily="34" charset="0"/>
            </a:endParaRPr>
          </a:p>
        </p:txBody>
      </p:sp>
      <p:sp>
        <p:nvSpPr>
          <p:cNvPr id="15" name="Text Placeholder 2">
            <a:extLst>
              <a:ext uri="{FF2B5EF4-FFF2-40B4-BE49-F238E27FC236}">
                <a16:creationId xmlns:a16="http://schemas.microsoft.com/office/drawing/2014/main" id="{46CFCD22-EAF5-2544-89C5-6E5F46A3726A}"/>
              </a:ext>
            </a:extLst>
          </p:cNvPr>
          <p:cNvSpPr>
            <a:spLocks noGrp="1"/>
          </p:cNvSpPr>
          <p:nvPr>
            <p:ph type="body" sz="quarter" idx="10" hasCustomPrompt="1"/>
          </p:nvPr>
        </p:nvSpPr>
        <p:spPr>
          <a:xfrm>
            <a:off x="768211" y="2985056"/>
            <a:ext cx="9155391" cy="2107777"/>
          </a:xfrm>
          <a:prstGeom prst="rect">
            <a:avLst/>
          </a:prstGeom>
          <a:noFill/>
          <a:ln>
            <a:noFill/>
          </a:ln>
        </p:spPr>
        <p:txBody>
          <a:bodyPr/>
          <a:lstStyle>
            <a:lvl1pPr marL="0" indent="0" algn="ctr">
              <a:buNone/>
              <a:defRPr sz="5291" b="0" i="0" cap="all" spc="143" baseline="0">
                <a:solidFill>
                  <a:schemeClr val="bg1"/>
                </a:solidFill>
                <a:latin typeface="Univers" panose="020B0503020202020204" pitchFamily="34" charset="0"/>
              </a:defRPr>
            </a:lvl1pPr>
            <a:lvl2pPr marL="503972" indent="0">
              <a:buNone/>
              <a:defRPr b="0" i="0">
                <a:latin typeface="Univers" panose="020B0503020202020204" pitchFamily="34" charset="0"/>
              </a:defRPr>
            </a:lvl2pPr>
            <a:lvl3pPr marL="1007943" indent="0">
              <a:buNone/>
              <a:defRPr b="0" i="0">
                <a:latin typeface="Univers" panose="020B0503020202020204" pitchFamily="34" charset="0"/>
              </a:defRPr>
            </a:lvl3pPr>
            <a:lvl4pPr marL="1511915" indent="0">
              <a:buNone/>
              <a:defRPr b="0" i="0">
                <a:latin typeface="Univers" panose="020B0503020202020204" pitchFamily="34" charset="0"/>
              </a:defRPr>
            </a:lvl4pPr>
            <a:lvl5pPr marL="2015886" indent="0">
              <a:buNone/>
              <a:defRPr b="0" i="0">
                <a:latin typeface="Univers" panose="020B0503020202020204" pitchFamily="34" charset="0"/>
              </a:defRPr>
            </a:lvl5pPr>
          </a:lstStyle>
          <a:p>
            <a:pPr lvl="0"/>
            <a:r>
              <a:rPr lang="en-US" dirty="0"/>
              <a:t>TITLE GOES HERE</a:t>
            </a:r>
          </a:p>
        </p:txBody>
      </p:sp>
      <p:pic>
        <p:nvPicPr>
          <p:cNvPr id="8" name="Picture 7">
            <a:extLst>
              <a:ext uri="{FF2B5EF4-FFF2-40B4-BE49-F238E27FC236}">
                <a16:creationId xmlns:a16="http://schemas.microsoft.com/office/drawing/2014/main" id="{67A052FF-EBF4-2843-8C80-C4B7F9E8272C}"/>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0691813" cy="2160657"/>
          </a:xfrm>
          <a:prstGeom prst="rect">
            <a:avLst/>
          </a:prstGeom>
        </p:spPr>
      </p:pic>
      <p:pic>
        <p:nvPicPr>
          <p:cNvPr id="13" name="Picture 12">
            <a:extLst>
              <a:ext uri="{FF2B5EF4-FFF2-40B4-BE49-F238E27FC236}">
                <a16:creationId xmlns:a16="http://schemas.microsoft.com/office/drawing/2014/main" id="{A5433FAF-6621-D04E-8C72-9B6E90364778}"/>
              </a:ext>
            </a:extLst>
          </p:cNvPr>
          <p:cNvPicPr>
            <a:picLocks noChangeAspect="1"/>
          </p:cNvPicPr>
          <p:nvPr userDrawn="1"/>
        </p:nvPicPr>
        <p:blipFill>
          <a:blip r:embed="rId3"/>
          <a:stretch>
            <a:fillRect/>
          </a:stretch>
        </p:blipFill>
        <p:spPr>
          <a:xfrm>
            <a:off x="4478436" y="375545"/>
            <a:ext cx="1734940" cy="720000"/>
          </a:xfrm>
          <a:prstGeom prst="rect">
            <a:avLst/>
          </a:prstGeom>
        </p:spPr>
      </p:pic>
    </p:spTree>
    <p:extLst>
      <p:ext uri="{BB962C8B-B14F-4D97-AF65-F5344CB8AC3E}">
        <p14:creationId xmlns:p14="http://schemas.microsoft.com/office/powerpoint/2010/main" val="699342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ue background – title with cop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460" y="2"/>
            <a:ext cx="10692273" cy="7559807"/>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a:p>
        </p:txBody>
      </p:sp>
      <p:pic>
        <p:nvPicPr>
          <p:cNvPr id="15" name="Picture 14">
            <a:extLst>
              <a:ext uri="{FF2B5EF4-FFF2-40B4-BE49-F238E27FC236}">
                <a16:creationId xmlns:a16="http://schemas.microsoft.com/office/drawing/2014/main" id="{5F8773A0-3DBD-8349-B270-F38B24DA374E}"/>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0691813" cy="2160657"/>
          </a:xfrm>
          <a:prstGeom prst="rect">
            <a:avLst/>
          </a:prstGeom>
        </p:spPr>
      </p:pic>
      <p:pic>
        <p:nvPicPr>
          <p:cNvPr id="16" name="Picture 15">
            <a:extLst>
              <a:ext uri="{FF2B5EF4-FFF2-40B4-BE49-F238E27FC236}">
                <a16:creationId xmlns:a16="http://schemas.microsoft.com/office/drawing/2014/main" id="{F739B113-B12E-DE45-B3F8-80B7CE0D56F9}"/>
              </a:ext>
            </a:extLst>
          </p:cNvPr>
          <p:cNvPicPr>
            <a:picLocks noChangeAspect="1"/>
          </p:cNvPicPr>
          <p:nvPr userDrawn="1"/>
        </p:nvPicPr>
        <p:blipFill>
          <a:blip r:embed="rId3"/>
          <a:stretch>
            <a:fillRect/>
          </a:stretch>
        </p:blipFill>
        <p:spPr>
          <a:xfrm>
            <a:off x="4478436" y="375545"/>
            <a:ext cx="1734940" cy="720000"/>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768211" y="7010241"/>
            <a:ext cx="9155391"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DFD9353-9879-0D4F-85A7-F61B04E232EB}"/>
              </a:ext>
            </a:extLst>
          </p:cNvPr>
          <p:cNvSpPr txBox="1"/>
          <p:nvPr userDrawn="1"/>
        </p:nvSpPr>
        <p:spPr>
          <a:xfrm>
            <a:off x="1015241" y="7151414"/>
            <a:ext cx="8661332" cy="261931"/>
          </a:xfrm>
          <a:prstGeom prst="rect">
            <a:avLst/>
          </a:prstGeom>
          <a:noFill/>
        </p:spPr>
        <p:txBody>
          <a:bodyPr wrap="square" rtlCol="0">
            <a:spAutoFit/>
          </a:bodyPr>
          <a:lstStyle/>
          <a:p>
            <a:pPr algn="ctr"/>
            <a:r>
              <a:rPr lang="en-US" sz="1102" dirty="0">
                <a:solidFill>
                  <a:schemeClr val="bg1"/>
                </a:solidFill>
                <a:latin typeface="Arial" panose="020B0604020202020204" pitchFamily="34" charset="0"/>
                <a:cs typeface="Arial" panose="020B0604020202020204" pitchFamily="34" charset="0"/>
              </a:rPr>
              <a:t>Massey University  |  massey.ac.nz  |  0800 MASSEY</a:t>
            </a:r>
            <a:endParaRPr lang="en-NZ" sz="1102" dirty="0">
              <a:solidFill>
                <a:schemeClr val="bg1"/>
              </a:solidFill>
              <a:latin typeface="Arial" panose="020B0604020202020204" pitchFamily="34" charset="0"/>
              <a:cs typeface="Arial" panose="020B0604020202020204" pitchFamily="34" charset="0"/>
            </a:endParaRPr>
          </a:p>
        </p:txBody>
      </p:sp>
      <p:sp>
        <p:nvSpPr>
          <p:cNvPr id="13" name="Text Placeholder 2">
            <a:extLst>
              <a:ext uri="{FF2B5EF4-FFF2-40B4-BE49-F238E27FC236}">
                <a16:creationId xmlns:a16="http://schemas.microsoft.com/office/drawing/2014/main" id="{F1D8AC35-729A-CC4D-A586-3DEEA691E0DE}"/>
              </a:ext>
            </a:extLst>
          </p:cNvPr>
          <p:cNvSpPr>
            <a:spLocks noGrp="1"/>
          </p:cNvSpPr>
          <p:nvPr>
            <p:ph type="body" sz="quarter" idx="10" hasCustomPrompt="1"/>
          </p:nvPr>
        </p:nvSpPr>
        <p:spPr>
          <a:xfrm>
            <a:off x="768211" y="1648192"/>
            <a:ext cx="9155391" cy="1581849"/>
          </a:xfrm>
          <a:prstGeom prst="rect">
            <a:avLst/>
          </a:prstGeom>
          <a:noFill/>
          <a:ln>
            <a:noFill/>
          </a:ln>
        </p:spPr>
        <p:txBody>
          <a:bodyPr/>
          <a:lstStyle>
            <a:lvl1pPr marL="0" indent="0" algn="ctr">
              <a:buNone/>
              <a:defRPr sz="5291" b="0" i="0" cap="all" spc="143" baseline="0">
                <a:solidFill>
                  <a:schemeClr val="bg1"/>
                </a:solidFill>
                <a:latin typeface="Univers" panose="020B0503020202020204" pitchFamily="34" charset="0"/>
              </a:defRPr>
            </a:lvl1pPr>
            <a:lvl2pPr marL="503972" indent="0">
              <a:buNone/>
              <a:defRPr b="0" i="0">
                <a:latin typeface="Univers" panose="020B0503020202020204" pitchFamily="34" charset="0"/>
              </a:defRPr>
            </a:lvl2pPr>
            <a:lvl3pPr marL="1007943" indent="0">
              <a:buNone/>
              <a:defRPr b="0" i="0">
                <a:latin typeface="Univers" panose="020B0503020202020204" pitchFamily="34" charset="0"/>
              </a:defRPr>
            </a:lvl3pPr>
            <a:lvl4pPr marL="1511915" indent="0">
              <a:buNone/>
              <a:defRPr b="0" i="0">
                <a:latin typeface="Univers" panose="020B0503020202020204" pitchFamily="34" charset="0"/>
              </a:defRPr>
            </a:lvl4pPr>
            <a:lvl5pPr marL="2015886" indent="0">
              <a:buNone/>
              <a:defRPr b="0" i="0">
                <a:latin typeface="Univers" panose="020B0503020202020204" pitchFamily="34" charset="0"/>
              </a:defRPr>
            </a:lvl5pPr>
          </a:lstStyle>
          <a:p>
            <a:pPr lvl="0"/>
            <a:r>
              <a:rPr lang="en-US" dirty="0"/>
              <a:t>TITLE GOES HERE</a:t>
            </a:r>
          </a:p>
        </p:txBody>
      </p:sp>
      <p:sp>
        <p:nvSpPr>
          <p:cNvPr id="14" name="Text Placeholder 17">
            <a:extLst>
              <a:ext uri="{FF2B5EF4-FFF2-40B4-BE49-F238E27FC236}">
                <a16:creationId xmlns:a16="http://schemas.microsoft.com/office/drawing/2014/main" id="{0F83EB47-593B-FE42-A649-D9B320C099FD}"/>
              </a:ext>
            </a:extLst>
          </p:cNvPr>
          <p:cNvSpPr>
            <a:spLocks noGrp="1"/>
          </p:cNvSpPr>
          <p:nvPr>
            <p:ph type="body" sz="quarter" idx="12" hasCustomPrompt="1"/>
          </p:nvPr>
        </p:nvSpPr>
        <p:spPr>
          <a:xfrm>
            <a:off x="675362" y="3640086"/>
            <a:ext cx="9248240" cy="3271069"/>
          </a:xfrm>
          <a:prstGeom prst="rect">
            <a:avLst/>
          </a:prstGeom>
        </p:spPr>
        <p:txBody>
          <a:bodyPr numCol="3" spcCol="288000"/>
          <a:lstStyle>
            <a:lvl1pPr marL="0" indent="0">
              <a:spcAft>
                <a:spcPts val="1323"/>
              </a:spcAft>
              <a:buFont typeface="Arial" panose="020B0604020202020204" pitchFamily="34" charset="0"/>
              <a:buNone/>
              <a:defRPr sz="1213" b="0" i="0" baseline="0">
                <a:solidFill>
                  <a:schemeClr val="bg1"/>
                </a:solidFill>
                <a:latin typeface="Arial" panose="020B0604020202020204" pitchFamily="34" charset="0"/>
                <a:cs typeface="Arial" panose="020B0604020202020204" pitchFamily="34" charset="0"/>
              </a:defRPr>
            </a:lvl1pPr>
            <a:lvl2pPr marL="503972" indent="0">
              <a:spcAft>
                <a:spcPts val="1323"/>
              </a:spcAft>
              <a:buFont typeface="Arial" panose="020B0604020202020204" pitchFamily="34" charset="0"/>
              <a:buNone/>
              <a:defRPr sz="1213" b="0" i="0" baseline="0">
                <a:solidFill>
                  <a:srgbClr val="004277"/>
                </a:solidFill>
                <a:latin typeface="Arial" panose="020B0604020202020204" pitchFamily="34" charset="0"/>
                <a:cs typeface="Arial" panose="020B0604020202020204" pitchFamily="34" charset="0"/>
              </a:defRPr>
            </a:lvl2pPr>
            <a:lvl3pPr marL="1007943" indent="0">
              <a:buNone/>
              <a:defRPr sz="1213" b="0" i="0">
                <a:latin typeface="Arial" panose="020B0604020202020204" pitchFamily="34" charset="0"/>
                <a:cs typeface="Arial" panose="020B0604020202020204" pitchFamily="34" charset="0"/>
              </a:defRPr>
            </a:lvl3pPr>
            <a:lvl4pPr marL="1511915" indent="0">
              <a:buNone/>
              <a:defRPr sz="1213" b="0" i="0">
                <a:latin typeface="Arial" panose="020B0604020202020204" pitchFamily="34" charset="0"/>
                <a:cs typeface="Arial" panose="020B0604020202020204" pitchFamily="34" charset="0"/>
              </a:defRPr>
            </a:lvl4pPr>
            <a:lvl5pPr marL="2015886" indent="0">
              <a:buNone/>
              <a:defRPr sz="1213" b="0" i="0">
                <a:latin typeface="Arial" panose="020B0604020202020204" pitchFamily="34" charset="0"/>
                <a:cs typeface="Arial" panose="020B0604020202020204" pitchFamily="34" charset="0"/>
              </a:defRPr>
            </a:lvl5pPr>
          </a:lstStyle>
          <a:p>
            <a:pPr>
              <a:spcAft>
                <a:spcPts val="1200"/>
              </a:spcAft>
            </a:pPr>
            <a:r>
              <a:rPr lang="en-AU" sz="1213" dirty="0">
                <a:solidFill>
                  <a:srgbClr val="004277"/>
                </a:solidFill>
                <a:latin typeface="Arial" panose="020B0604020202020204" pitchFamily="34" charset="0"/>
                <a:cs typeface="Arial" panose="020B0604020202020204" pitchFamily="34" charset="0"/>
              </a:rPr>
              <a:t>Copy goes here</a:t>
            </a:r>
            <a:endParaRPr lang="en-NZ" sz="1213"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23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99097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38228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98760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10746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38343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7581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99310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36088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46138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605290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047810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033556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Blue background –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460" y="2"/>
            <a:ext cx="10692273" cy="7559807"/>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a:p>
        </p:txBody>
      </p:sp>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768211" y="7010241"/>
            <a:ext cx="9155391"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DFD9353-9879-0D4F-85A7-F61B04E232EB}"/>
              </a:ext>
            </a:extLst>
          </p:cNvPr>
          <p:cNvSpPr txBox="1"/>
          <p:nvPr userDrawn="1"/>
        </p:nvSpPr>
        <p:spPr>
          <a:xfrm>
            <a:off x="1015241" y="7151414"/>
            <a:ext cx="8661332" cy="261931"/>
          </a:xfrm>
          <a:prstGeom prst="rect">
            <a:avLst/>
          </a:prstGeom>
          <a:noFill/>
        </p:spPr>
        <p:txBody>
          <a:bodyPr wrap="square" rtlCol="0">
            <a:spAutoFit/>
          </a:bodyPr>
          <a:lstStyle/>
          <a:p>
            <a:pPr algn="ctr"/>
            <a:r>
              <a:rPr lang="en-US" sz="1102" dirty="0">
                <a:solidFill>
                  <a:schemeClr val="bg1"/>
                </a:solidFill>
                <a:latin typeface="Arial" panose="020B0604020202020204" pitchFamily="34" charset="0"/>
                <a:cs typeface="Arial" panose="020B0604020202020204" pitchFamily="34" charset="0"/>
              </a:rPr>
              <a:t>Massey University  |  massey.ac.nz  |  0800 MASSEY</a:t>
            </a:r>
            <a:endParaRPr lang="en-NZ" sz="1102" dirty="0">
              <a:solidFill>
                <a:schemeClr val="bg1"/>
              </a:solidFill>
              <a:latin typeface="Arial" panose="020B0604020202020204" pitchFamily="34" charset="0"/>
              <a:cs typeface="Arial" panose="020B0604020202020204" pitchFamily="34" charset="0"/>
            </a:endParaRPr>
          </a:p>
        </p:txBody>
      </p:sp>
      <p:sp>
        <p:nvSpPr>
          <p:cNvPr id="15" name="Text Placeholder 2">
            <a:extLst>
              <a:ext uri="{FF2B5EF4-FFF2-40B4-BE49-F238E27FC236}">
                <a16:creationId xmlns:a16="http://schemas.microsoft.com/office/drawing/2014/main" id="{46CFCD22-EAF5-2544-89C5-6E5F46A3726A}"/>
              </a:ext>
            </a:extLst>
          </p:cNvPr>
          <p:cNvSpPr>
            <a:spLocks noGrp="1"/>
          </p:cNvSpPr>
          <p:nvPr>
            <p:ph type="body" sz="quarter" idx="10" hasCustomPrompt="1"/>
          </p:nvPr>
        </p:nvSpPr>
        <p:spPr>
          <a:xfrm>
            <a:off x="768211" y="2985056"/>
            <a:ext cx="9155391" cy="2107777"/>
          </a:xfrm>
          <a:prstGeom prst="rect">
            <a:avLst/>
          </a:prstGeom>
          <a:noFill/>
          <a:ln>
            <a:noFill/>
          </a:ln>
        </p:spPr>
        <p:txBody>
          <a:bodyPr/>
          <a:lstStyle>
            <a:lvl1pPr marL="0" indent="0" algn="ctr">
              <a:buNone/>
              <a:defRPr sz="5291" b="0" i="0" cap="all" spc="143" baseline="0">
                <a:solidFill>
                  <a:schemeClr val="bg1"/>
                </a:solidFill>
                <a:latin typeface="Univers" panose="020B0503020202020204" pitchFamily="34" charset="0"/>
              </a:defRPr>
            </a:lvl1pPr>
            <a:lvl2pPr marL="503972" indent="0">
              <a:buNone/>
              <a:defRPr b="0" i="0">
                <a:latin typeface="Univers" panose="020B0503020202020204" pitchFamily="34" charset="0"/>
              </a:defRPr>
            </a:lvl2pPr>
            <a:lvl3pPr marL="1007943" indent="0">
              <a:buNone/>
              <a:defRPr b="0" i="0">
                <a:latin typeface="Univers" panose="020B0503020202020204" pitchFamily="34" charset="0"/>
              </a:defRPr>
            </a:lvl3pPr>
            <a:lvl4pPr marL="1511915" indent="0">
              <a:buNone/>
              <a:defRPr b="0" i="0">
                <a:latin typeface="Univers" panose="020B0503020202020204" pitchFamily="34" charset="0"/>
              </a:defRPr>
            </a:lvl4pPr>
            <a:lvl5pPr marL="2015886" indent="0">
              <a:buNone/>
              <a:defRPr b="0" i="0">
                <a:latin typeface="Univers" panose="020B0503020202020204" pitchFamily="34" charset="0"/>
              </a:defRPr>
            </a:lvl5pPr>
          </a:lstStyle>
          <a:p>
            <a:pPr lvl="0"/>
            <a:r>
              <a:rPr lang="en-US" dirty="0"/>
              <a:t>TITLE GOES HERE</a:t>
            </a:r>
          </a:p>
        </p:txBody>
      </p:sp>
      <p:pic>
        <p:nvPicPr>
          <p:cNvPr id="8" name="Picture 7">
            <a:extLst>
              <a:ext uri="{FF2B5EF4-FFF2-40B4-BE49-F238E27FC236}">
                <a16:creationId xmlns:a16="http://schemas.microsoft.com/office/drawing/2014/main" id="{67A052FF-EBF4-2843-8C80-C4B7F9E8272C}"/>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0691813" cy="2160657"/>
          </a:xfrm>
          <a:prstGeom prst="rect">
            <a:avLst/>
          </a:prstGeom>
        </p:spPr>
      </p:pic>
      <p:pic>
        <p:nvPicPr>
          <p:cNvPr id="13" name="Picture 12">
            <a:extLst>
              <a:ext uri="{FF2B5EF4-FFF2-40B4-BE49-F238E27FC236}">
                <a16:creationId xmlns:a16="http://schemas.microsoft.com/office/drawing/2014/main" id="{A5433FAF-6621-D04E-8C72-9B6E90364778}"/>
              </a:ext>
            </a:extLst>
          </p:cNvPr>
          <p:cNvPicPr>
            <a:picLocks noChangeAspect="1"/>
          </p:cNvPicPr>
          <p:nvPr userDrawn="1"/>
        </p:nvPicPr>
        <p:blipFill>
          <a:blip r:embed="rId3"/>
          <a:stretch>
            <a:fillRect/>
          </a:stretch>
        </p:blipFill>
        <p:spPr>
          <a:xfrm>
            <a:off x="4478436" y="375545"/>
            <a:ext cx="1734940" cy="720000"/>
          </a:xfrm>
          <a:prstGeom prst="rect">
            <a:avLst/>
          </a:prstGeom>
        </p:spPr>
      </p:pic>
    </p:spTree>
    <p:extLst>
      <p:ext uri="{BB962C8B-B14F-4D97-AF65-F5344CB8AC3E}">
        <p14:creationId xmlns:p14="http://schemas.microsoft.com/office/powerpoint/2010/main" val="38897353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Blue background – title with cop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460" y="2"/>
            <a:ext cx="10692273" cy="7559807"/>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a:p>
        </p:txBody>
      </p:sp>
      <p:pic>
        <p:nvPicPr>
          <p:cNvPr id="15" name="Picture 14">
            <a:extLst>
              <a:ext uri="{FF2B5EF4-FFF2-40B4-BE49-F238E27FC236}">
                <a16:creationId xmlns:a16="http://schemas.microsoft.com/office/drawing/2014/main" id="{5F8773A0-3DBD-8349-B270-F38B24DA374E}"/>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0691813" cy="2160657"/>
          </a:xfrm>
          <a:prstGeom prst="rect">
            <a:avLst/>
          </a:prstGeom>
        </p:spPr>
      </p:pic>
      <p:pic>
        <p:nvPicPr>
          <p:cNvPr id="16" name="Picture 15">
            <a:extLst>
              <a:ext uri="{FF2B5EF4-FFF2-40B4-BE49-F238E27FC236}">
                <a16:creationId xmlns:a16="http://schemas.microsoft.com/office/drawing/2014/main" id="{F739B113-B12E-DE45-B3F8-80B7CE0D56F9}"/>
              </a:ext>
            </a:extLst>
          </p:cNvPr>
          <p:cNvPicPr>
            <a:picLocks noChangeAspect="1"/>
          </p:cNvPicPr>
          <p:nvPr userDrawn="1"/>
        </p:nvPicPr>
        <p:blipFill>
          <a:blip r:embed="rId3"/>
          <a:stretch>
            <a:fillRect/>
          </a:stretch>
        </p:blipFill>
        <p:spPr>
          <a:xfrm>
            <a:off x="4478436" y="375545"/>
            <a:ext cx="1734940" cy="720000"/>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768211" y="7010241"/>
            <a:ext cx="9155391"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DFD9353-9879-0D4F-85A7-F61B04E232EB}"/>
              </a:ext>
            </a:extLst>
          </p:cNvPr>
          <p:cNvSpPr txBox="1"/>
          <p:nvPr userDrawn="1"/>
        </p:nvSpPr>
        <p:spPr>
          <a:xfrm>
            <a:off x="1015241" y="7151414"/>
            <a:ext cx="8661332" cy="261931"/>
          </a:xfrm>
          <a:prstGeom prst="rect">
            <a:avLst/>
          </a:prstGeom>
          <a:noFill/>
        </p:spPr>
        <p:txBody>
          <a:bodyPr wrap="square" rtlCol="0">
            <a:spAutoFit/>
          </a:bodyPr>
          <a:lstStyle/>
          <a:p>
            <a:pPr algn="ctr"/>
            <a:r>
              <a:rPr lang="en-US" sz="1102" dirty="0">
                <a:solidFill>
                  <a:schemeClr val="bg1"/>
                </a:solidFill>
                <a:latin typeface="Arial" panose="020B0604020202020204" pitchFamily="34" charset="0"/>
                <a:cs typeface="Arial" panose="020B0604020202020204" pitchFamily="34" charset="0"/>
              </a:rPr>
              <a:t>Massey University  |  massey.ac.nz  |  0800 MASSEY</a:t>
            </a:r>
            <a:endParaRPr lang="en-NZ" sz="1102" dirty="0">
              <a:solidFill>
                <a:schemeClr val="bg1"/>
              </a:solidFill>
              <a:latin typeface="Arial" panose="020B0604020202020204" pitchFamily="34" charset="0"/>
              <a:cs typeface="Arial" panose="020B0604020202020204" pitchFamily="34" charset="0"/>
            </a:endParaRPr>
          </a:p>
        </p:txBody>
      </p:sp>
      <p:sp>
        <p:nvSpPr>
          <p:cNvPr id="13" name="Text Placeholder 2">
            <a:extLst>
              <a:ext uri="{FF2B5EF4-FFF2-40B4-BE49-F238E27FC236}">
                <a16:creationId xmlns:a16="http://schemas.microsoft.com/office/drawing/2014/main" id="{F1D8AC35-729A-CC4D-A586-3DEEA691E0DE}"/>
              </a:ext>
            </a:extLst>
          </p:cNvPr>
          <p:cNvSpPr>
            <a:spLocks noGrp="1"/>
          </p:cNvSpPr>
          <p:nvPr>
            <p:ph type="body" sz="quarter" idx="10" hasCustomPrompt="1"/>
          </p:nvPr>
        </p:nvSpPr>
        <p:spPr>
          <a:xfrm>
            <a:off x="768211" y="1648192"/>
            <a:ext cx="9155391" cy="1581849"/>
          </a:xfrm>
          <a:prstGeom prst="rect">
            <a:avLst/>
          </a:prstGeom>
          <a:noFill/>
          <a:ln>
            <a:noFill/>
          </a:ln>
        </p:spPr>
        <p:txBody>
          <a:bodyPr/>
          <a:lstStyle>
            <a:lvl1pPr marL="0" indent="0" algn="ctr">
              <a:buNone/>
              <a:defRPr sz="5291" b="0" i="0" cap="all" spc="143" baseline="0">
                <a:solidFill>
                  <a:schemeClr val="bg1"/>
                </a:solidFill>
                <a:latin typeface="Univers" panose="020B0503020202020204" pitchFamily="34" charset="0"/>
              </a:defRPr>
            </a:lvl1pPr>
            <a:lvl2pPr marL="503972" indent="0">
              <a:buNone/>
              <a:defRPr b="0" i="0">
                <a:latin typeface="Univers" panose="020B0503020202020204" pitchFamily="34" charset="0"/>
              </a:defRPr>
            </a:lvl2pPr>
            <a:lvl3pPr marL="1007943" indent="0">
              <a:buNone/>
              <a:defRPr b="0" i="0">
                <a:latin typeface="Univers" panose="020B0503020202020204" pitchFamily="34" charset="0"/>
              </a:defRPr>
            </a:lvl3pPr>
            <a:lvl4pPr marL="1511915" indent="0">
              <a:buNone/>
              <a:defRPr b="0" i="0">
                <a:latin typeface="Univers" panose="020B0503020202020204" pitchFamily="34" charset="0"/>
              </a:defRPr>
            </a:lvl4pPr>
            <a:lvl5pPr marL="2015886" indent="0">
              <a:buNone/>
              <a:defRPr b="0" i="0">
                <a:latin typeface="Univers" panose="020B0503020202020204" pitchFamily="34" charset="0"/>
              </a:defRPr>
            </a:lvl5pPr>
          </a:lstStyle>
          <a:p>
            <a:pPr lvl="0"/>
            <a:r>
              <a:rPr lang="en-US" dirty="0"/>
              <a:t>TITLE GOES HERE</a:t>
            </a:r>
          </a:p>
        </p:txBody>
      </p:sp>
      <p:sp>
        <p:nvSpPr>
          <p:cNvPr id="14" name="Text Placeholder 17">
            <a:extLst>
              <a:ext uri="{FF2B5EF4-FFF2-40B4-BE49-F238E27FC236}">
                <a16:creationId xmlns:a16="http://schemas.microsoft.com/office/drawing/2014/main" id="{0F83EB47-593B-FE42-A649-D9B320C099FD}"/>
              </a:ext>
            </a:extLst>
          </p:cNvPr>
          <p:cNvSpPr>
            <a:spLocks noGrp="1"/>
          </p:cNvSpPr>
          <p:nvPr>
            <p:ph type="body" sz="quarter" idx="12" hasCustomPrompt="1"/>
          </p:nvPr>
        </p:nvSpPr>
        <p:spPr>
          <a:xfrm>
            <a:off x="675362" y="3640086"/>
            <a:ext cx="9248240" cy="3271069"/>
          </a:xfrm>
          <a:prstGeom prst="rect">
            <a:avLst/>
          </a:prstGeom>
        </p:spPr>
        <p:txBody>
          <a:bodyPr numCol="3" spcCol="288000"/>
          <a:lstStyle>
            <a:lvl1pPr marL="0" indent="0">
              <a:spcAft>
                <a:spcPts val="1323"/>
              </a:spcAft>
              <a:buFont typeface="Arial" panose="020B0604020202020204" pitchFamily="34" charset="0"/>
              <a:buNone/>
              <a:defRPr sz="1213" b="0" i="0" baseline="0">
                <a:solidFill>
                  <a:schemeClr val="bg1"/>
                </a:solidFill>
                <a:latin typeface="Arial" panose="020B0604020202020204" pitchFamily="34" charset="0"/>
                <a:cs typeface="Arial" panose="020B0604020202020204" pitchFamily="34" charset="0"/>
              </a:defRPr>
            </a:lvl1pPr>
            <a:lvl2pPr marL="503972" indent="0">
              <a:spcAft>
                <a:spcPts val="1323"/>
              </a:spcAft>
              <a:buFont typeface="Arial" panose="020B0604020202020204" pitchFamily="34" charset="0"/>
              <a:buNone/>
              <a:defRPr sz="1213" b="0" i="0" baseline="0">
                <a:solidFill>
                  <a:srgbClr val="004277"/>
                </a:solidFill>
                <a:latin typeface="Arial" panose="020B0604020202020204" pitchFamily="34" charset="0"/>
                <a:cs typeface="Arial" panose="020B0604020202020204" pitchFamily="34" charset="0"/>
              </a:defRPr>
            </a:lvl2pPr>
            <a:lvl3pPr marL="1007943" indent="0">
              <a:buNone/>
              <a:defRPr sz="1213" b="0" i="0">
                <a:latin typeface="Arial" panose="020B0604020202020204" pitchFamily="34" charset="0"/>
                <a:cs typeface="Arial" panose="020B0604020202020204" pitchFamily="34" charset="0"/>
              </a:defRPr>
            </a:lvl3pPr>
            <a:lvl4pPr marL="1511915" indent="0">
              <a:buNone/>
              <a:defRPr sz="1213" b="0" i="0">
                <a:latin typeface="Arial" panose="020B0604020202020204" pitchFamily="34" charset="0"/>
                <a:cs typeface="Arial" panose="020B0604020202020204" pitchFamily="34" charset="0"/>
              </a:defRPr>
            </a:lvl4pPr>
            <a:lvl5pPr marL="2015886" indent="0">
              <a:buNone/>
              <a:defRPr sz="1213" b="0" i="0">
                <a:latin typeface="Arial" panose="020B0604020202020204" pitchFamily="34" charset="0"/>
                <a:cs typeface="Arial" panose="020B0604020202020204" pitchFamily="34" charset="0"/>
              </a:defRPr>
            </a:lvl5pPr>
          </a:lstStyle>
          <a:p>
            <a:pPr>
              <a:spcAft>
                <a:spcPts val="1200"/>
              </a:spcAft>
            </a:pPr>
            <a:r>
              <a:rPr lang="en-AU" sz="1213" dirty="0">
                <a:solidFill>
                  <a:srgbClr val="004277"/>
                </a:solidFill>
                <a:latin typeface="Arial" panose="020B0604020202020204" pitchFamily="34" charset="0"/>
                <a:cs typeface="Arial" panose="020B0604020202020204" pitchFamily="34" charset="0"/>
              </a:rPr>
              <a:t>Copy goes here</a:t>
            </a:r>
            <a:endParaRPr lang="en-NZ" sz="1213"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9049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Blue background – text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460" y="2"/>
            <a:ext cx="10692273" cy="7559807"/>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a:p>
        </p:txBody>
      </p:sp>
      <p:pic>
        <p:nvPicPr>
          <p:cNvPr id="16" name="Picture 15">
            <a:extLst>
              <a:ext uri="{FF2B5EF4-FFF2-40B4-BE49-F238E27FC236}">
                <a16:creationId xmlns:a16="http://schemas.microsoft.com/office/drawing/2014/main" id="{1974F331-11B5-3A47-8B6A-6DEB5FD627E6}"/>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0691813" cy="2160657"/>
          </a:xfrm>
          <a:prstGeom prst="rect">
            <a:avLst/>
          </a:prstGeom>
        </p:spPr>
      </p:pic>
      <p:pic>
        <p:nvPicPr>
          <p:cNvPr id="18" name="Picture 17">
            <a:extLst>
              <a:ext uri="{FF2B5EF4-FFF2-40B4-BE49-F238E27FC236}">
                <a16:creationId xmlns:a16="http://schemas.microsoft.com/office/drawing/2014/main" id="{C3D4AF14-9126-9248-8C54-0DFB087E5A1A}"/>
              </a:ext>
            </a:extLst>
          </p:cNvPr>
          <p:cNvPicPr>
            <a:picLocks noChangeAspect="1"/>
          </p:cNvPicPr>
          <p:nvPr userDrawn="1"/>
        </p:nvPicPr>
        <p:blipFill>
          <a:blip r:embed="rId3"/>
          <a:stretch>
            <a:fillRect/>
          </a:stretch>
        </p:blipFill>
        <p:spPr>
          <a:xfrm>
            <a:off x="4478436" y="375545"/>
            <a:ext cx="1734940" cy="720000"/>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768211" y="7010241"/>
            <a:ext cx="9155391"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DFD9353-9879-0D4F-85A7-F61B04E232EB}"/>
              </a:ext>
            </a:extLst>
          </p:cNvPr>
          <p:cNvSpPr txBox="1"/>
          <p:nvPr userDrawn="1"/>
        </p:nvSpPr>
        <p:spPr>
          <a:xfrm>
            <a:off x="1015241" y="7151414"/>
            <a:ext cx="8661332" cy="261931"/>
          </a:xfrm>
          <a:prstGeom prst="rect">
            <a:avLst/>
          </a:prstGeom>
          <a:noFill/>
        </p:spPr>
        <p:txBody>
          <a:bodyPr wrap="square" rtlCol="0">
            <a:spAutoFit/>
          </a:bodyPr>
          <a:lstStyle/>
          <a:p>
            <a:pPr algn="ctr"/>
            <a:r>
              <a:rPr lang="en-US" sz="1102" dirty="0">
                <a:solidFill>
                  <a:schemeClr val="bg1"/>
                </a:solidFill>
                <a:latin typeface="Arial" panose="020B0604020202020204" pitchFamily="34" charset="0"/>
                <a:cs typeface="Arial" panose="020B0604020202020204" pitchFamily="34" charset="0"/>
              </a:rPr>
              <a:t>Massey University  |  massey.ac.nz  |  0800 MASSEY</a:t>
            </a:r>
            <a:endParaRPr lang="en-NZ" sz="1102" dirty="0">
              <a:solidFill>
                <a:schemeClr val="bg1"/>
              </a:solidFill>
              <a:latin typeface="Arial" panose="020B0604020202020204" pitchFamily="34" charset="0"/>
              <a:cs typeface="Arial" panose="020B0604020202020204" pitchFamily="34" charset="0"/>
            </a:endParaRPr>
          </a:p>
        </p:txBody>
      </p:sp>
      <p:sp>
        <p:nvSpPr>
          <p:cNvPr id="13" name="Rectangle 11">
            <a:extLst>
              <a:ext uri="{FF2B5EF4-FFF2-40B4-BE49-F238E27FC236}">
                <a16:creationId xmlns:a16="http://schemas.microsoft.com/office/drawing/2014/main" id="{8EFE4B07-B9BF-1144-8B9D-A76C2E644678}"/>
              </a:ext>
            </a:extLst>
          </p:cNvPr>
          <p:cNvSpPr/>
          <p:nvPr userDrawn="1"/>
        </p:nvSpPr>
        <p:spPr>
          <a:xfrm>
            <a:off x="-3448" y="2293206"/>
            <a:ext cx="9927050" cy="945667"/>
          </a:xfrm>
          <a:custGeom>
            <a:avLst/>
            <a:gdLst>
              <a:gd name="connsiteX0" fmla="*/ 0 w 1957589"/>
              <a:gd name="connsiteY0" fmla="*/ 0 h 1648495"/>
              <a:gd name="connsiteX1" fmla="*/ 1957589 w 1957589"/>
              <a:gd name="connsiteY1" fmla="*/ 0 h 1648495"/>
              <a:gd name="connsiteX2" fmla="*/ 1957589 w 1957589"/>
              <a:gd name="connsiteY2" fmla="*/ 1648495 h 1648495"/>
              <a:gd name="connsiteX3" fmla="*/ 0 w 1957589"/>
              <a:gd name="connsiteY3" fmla="*/ 1648495 h 1648495"/>
              <a:gd name="connsiteX4" fmla="*/ 0 w 1957589"/>
              <a:gd name="connsiteY4" fmla="*/ 0 h 1648495"/>
              <a:gd name="connsiteX0" fmla="*/ 0 w 5885645"/>
              <a:gd name="connsiteY0" fmla="*/ 0 h 1648495"/>
              <a:gd name="connsiteX1" fmla="*/ 1957589 w 5885645"/>
              <a:gd name="connsiteY1" fmla="*/ 0 h 1648495"/>
              <a:gd name="connsiteX2" fmla="*/ 5885645 w 5885645"/>
              <a:gd name="connsiteY2" fmla="*/ 1648495 h 1648495"/>
              <a:gd name="connsiteX3" fmla="*/ 0 w 5885645"/>
              <a:gd name="connsiteY3" fmla="*/ 1648495 h 1648495"/>
              <a:gd name="connsiteX4" fmla="*/ 0 w 5885645"/>
              <a:gd name="connsiteY4" fmla="*/ 0 h 1648495"/>
              <a:gd name="connsiteX0" fmla="*/ 0 w 6864440"/>
              <a:gd name="connsiteY0" fmla="*/ 12879 h 1661374"/>
              <a:gd name="connsiteX1" fmla="*/ 6864440 w 6864440"/>
              <a:gd name="connsiteY1" fmla="*/ 0 h 1661374"/>
              <a:gd name="connsiteX2" fmla="*/ 5885645 w 6864440"/>
              <a:gd name="connsiteY2" fmla="*/ 1661374 h 1661374"/>
              <a:gd name="connsiteX3" fmla="*/ 0 w 6864440"/>
              <a:gd name="connsiteY3" fmla="*/ 1661374 h 1661374"/>
              <a:gd name="connsiteX4" fmla="*/ 0 w 6864440"/>
              <a:gd name="connsiteY4" fmla="*/ 12879 h 1661374"/>
              <a:gd name="connsiteX0" fmla="*/ 0 w 11320937"/>
              <a:gd name="connsiteY0" fmla="*/ 3254 h 1661374"/>
              <a:gd name="connsiteX1" fmla="*/ 11320937 w 11320937"/>
              <a:gd name="connsiteY1" fmla="*/ 0 h 1661374"/>
              <a:gd name="connsiteX2" fmla="*/ 10342142 w 11320937"/>
              <a:gd name="connsiteY2" fmla="*/ 1661374 h 1661374"/>
              <a:gd name="connsiteX3" fmla="*/ 4456497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342142 w 11320937"/>
              <a:gd name="connsiteY2" fmla="*/ 1661374 h 1661374"/>
              <a:gd name="connsiteX3" fmla="*/ 0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736778 w 11320937"/>
              <a:gd name="connsiteY2" fmla="*/ 997231 h 1661374"/>
              <a:gd name="connsiteX3" fmla="*/ 0 w 11320937"/>
              <a:gd name="connsiteY3" fmla="*/ 1661374 h 1661374"/>
              <a:gd name="connsiteX4" fmla="*/ 0 w 11320937"/>
              <a:gd name="connsiteY4" fmla="*/ 3254 h 1661374"/>
              <a:gd name="connsiteX0" fmla="*/ 9626 w 11330563"/>
              <a:gd name="connsiteY0" fmla="*/ 3254 h 1045357"/>
              <a:gd name="connsiteX1" fmla="*/ 11330563 w 11330563"/>
              <a:gd name="connsiteY1" fmla="*/ 0 h 1045357"/>
              <a:gd name="connsiteX2" fmla="*/ 10746404 w 11330563"/>
              <a:gd name="connsiteY2" fmla="*/ 997231 h 1045357"/>
              <a:gd name="connsiteX3" fmla="*/ 0 w 11330563"/>
              <a:gd name="connsiteY3" fmla="*/ 1045357 h 1045357"/>
              <a:gd name="connsiteX4" fmla="*/ 9626 w 11330563"/>
              <a:gd name="connsiteY4" fmla="*/ 3254 h 1045357"/>
              <a:gd name="connsiteX0" fmla="*/ 19252 w 11340189"/>
              <a:gd name="connsiteY0" fmla="*/ 3254 h 1016481"/>
              <a:gd name="connsiteX1" fmla="*/ 11340189 w 11340189"/>
              <a:gd name="connsiteY1" fmla="*/ 0 h 1016481"/>
              <a:gd name="connsiteX2" fmla="*/ 10756030 w 11340189"/>
              <a:gd name="connsiteY2" fmla="*/ 997231 h 1016481"/>
              <a:gd name="connsiteX3" fmla="*/ 0 w 11340189"/>
              <a:gd name="connsiteY3" fmla="*/ 1016481 h 1016481"/>
              <a:gd name="connsiteX4" fmla="*/ 19252 w 11340189"/>
              <a:gd name="connsiteY4" fmla="*/ 3254 h 1016481"/>
              <a:gd name="connsiteX0" fmla="*/ 9627 w 11330564"/>
              <a:gd name="connsiteY0" fmla="*/ 3254 h 997231"/>
              <a:gd name="connsiteX1" fmla="*/ 11330564 w 11330564"/>
              <a:gd name="connsiteY1" fmla="*/ 0 h 997231"/>
              <a:gd name="connsiteX2" fmla="*/ 10746405 w 11330564"/>
              <a:gd name="connsiteY2" fmla="*/ 997231 h 997231"/>
              <a:gd name="connsiteX3" fmla="*/ 0 w 11330564"/>
              <a:gd name="connsiteY3" fmla="*/ 997231 h 997231"/>
              <a:gd name="connsiteX4" fmla="*/ 9627 w 11330564"/>
              <a:gd name="connsiteY4" fmla="*/ 3254 h 997231"/>
              <a:gd name="connsiteX0" fmla="*/ 67 w 11321004"/>
              <a:gd name="connsiteY0" fmla="*/ 3254 h 997231"/>
              <a:gd name="connsiteX1" fmla="*/ 11321004 w 11321004"/>
              <a:gd name="connsiteY1" fmla="*/ 0 h 997231"/>
              <a:gd name="connsiteX2" fmla="*/ 10736845 w 11321004"/>
              <a:gd name="connsiteY2" fmla="*/ 997231 h 997231"/>
              <a:gd name="connsiteX3" fmla="*/ 107398 w 11321004"/>
              <a:gd name="connsiteY3" fmla="*/ 997231 h 997231"/>
              <a:gd name="connsiteX4" fmla="*/ 67 w 11321004"/>
              <a:gd name="connsiteY4" fmla="*/ 3254 h 997231"/>
              <a:gd name="connsiteX0" fmla="*/ 522 w 11321459"/>
              <a:gd name="connsiteY0" fmla="*/ 3254 h 1002547"/>
              <a:gd name="connsiteX1" fmla="*/ 11321459 w 11321459"/>
              <a:gd name="connsiteY1" fmla="*/ 0 h 1002547"/>
              <a:gd name="connsiteX2" fmla="*/ 10737300 w 11321459"/>
              <a:gd name="connsiteY2" fmla="*/ 997231 h 1002547"/>
              <a:gd name="connsiteX3" fmla="*/ 6843 w 11321459"/>
              <a:gd name="connsiteY3" fmla="*/ 1002547 h 1002547"/>
              <a:gd name="connsiteX4" fmla="*/ 522 w 11321459"/>
              <a:gd name="connsiteY4" fmla="*/ 3254 h 1002547"/>
              <a:gd name="connsiteX0" fmla="*/ 126586 w 11314616"/>
              <a:gd name="connsiteY0" fmla="*/ 0 h 1004610"/>
              <a:gd name="connsiteX1" fmla="*/ 11314616 w 11314616"/>
              <a:gd name="connsiteY1" fmla="*/ 2063 h 1004610"/>
              <a:gd name="connsiteX2" fmla="*/ 10730457 w 11314616"/>
              <a:gd name="connsiteY2" fmla="*/ 999294 h 1004610"/>
              <a:gd name="connsiteX3" fmla="*/ 0 w 11314616"/>
              <a:gd name="connsiteY3" fmla="*/ 1004610 h 1004610"/>
              <a:gd name="connsiteX4" fmla="*/ 126586 w 11314616"/>
              <a:gd name="connsiteY4" fmla="*/ 0 h 1004610"/>
              <a:gd name="connsiteX0" fmla="*/ 823 w 11316444"/>
              <a:gd name="connsiteY0" fmla="*/ 0 h 1004610"/>
              <a:gd name="connsiteX1" fmla="*/ 11316444 w 11316444"/>
              <a:gd name="connsiteY1" fmla="*/ 2063 h 1004610"/>
              <a:gd name="connsiteX2" fmla="*/ 10732285 w 11316444"/>
              <a:gd name="connsiteY2" fmla="*/ 999294 h 1004610"/>
              <a:gd name="connsiteX3" fmla="*/ 1828 w 11316444"/>
              <a:gd name="connsiteY3" fmla="*/ 1004610 h 1004610"/>
              <a:gd name="connsiteX4" fmla="*/ 823 w 11316444"/>
              <a:gd name="connsiteY4" fmla="*/ 0 h 1004610"/>
              <a:gd name="connsiteX0" fmla="*/ 87 w 11315708"/>
              <a:gd name="connsiteY0" fmla="*/ 0 h 1004610"/>
              <a:gd name="connsiteX1" fmla="*/ 11315708 w 11315708"/>
              <a:gd name="connsiteY1" fmla="*/ 2063 h 1004610"/>
              <a:gd name="connsiteX2" fmla="*/ 10731549 w 11315708"/>
              <a:gd name="connsiteY2" fmla="*/ 999294 h 1004610"/>
              <a:gd name="connsiteX3" fmla="*/ 80836 w 11315708"/>
              <a:gd name="connsiteY3" fmla="*/ 1004610 h 1004610"/>
              <a:gd name="connsiteX4" fmla="*/ 87 w 11315708"/>
              <a:gd name="connsiteY4" fmla="*/ 0 h 1004610"/>
              <a:gd name="connsiteX0" fmla="*/ 4311 w 11319932"/>
              <a:gd name="connsiteY0" fmla="*/ 0 h 999294"/>
              <a:gd name="connsiteX1" fmla="*/ 11319932 w 11319932"/>
              <a:gd name="connsiteY1" fmla="*/ 2063 h 999294"/>
              <a:gd name="connsiteX2" fmla="*/ 10735773 w 11319932"/>
              <a:gd name="connsiteY2" fmla="*/ 999294 h 999294"/>
              <a:gd name="connsiteX3" fmla="*/ 0 w 11319932"/>
              <a:gd name="connsiteY3" fmla="*/ 999294 h 999294"/>
              <a:gd name="connsiteX4" fmla="*/ 4311 w 11319932"/>
              <a:gd name="connsiteY4" fmla="*/ 0 h 999294"/>
              <a:gd name="connsiteX0" fmla="*/ 4311 w 11319932"/>
              <a:gd name="connsiteY0" fmla="*/ 0 h 999294"/>
              <a:gd name="connsiteX1" fmla="*/ 11319932 w 11319932"/>
              <a:gd name="connsiteY1" fmla="*/ 2063 h 999294"/>
              <a:gd name="connsiteX2" fmla="*/ 10811187 w 11319932"/>
              <a:gd name="connsiteY2" fmla="*/ 857892 h 999294"/>
              <a:gd name="connsiteX3" fmla="*/ 0 w 11319932"/>
              <a:gd name="connsiteY3" fmla="*/ 999294 h 999294"/>
              <a:gd name="connsiteX4" fmla="*/ 4311 w 11319932"/>
              <a:gd name="connsiteY4" fmla="*/ 0 h 999294"/>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29611 h 857892"/>
              <a:gd name="connsiteX4" fmla="*/ 4311 w 11319932"/>
              <a:gd name="connsiteY4" fmla="*/ 0 h 857892"/>
              <a:gd name="connsiteX0" fmla="*/ 4311 w 11319932"/>
              <a:gd name="connsiteY0" fmla="*/ 0 h 867318"/>
              <a:gd name="connsiteX1" fmla="*/ 11319932 w 11319932"/>
              <a:gd name="connsiteY1" fmla="*/ 2063 h 867318"/>
              <a:gd name="connsiteX2" fmla="*/ 10811187 w 11319932"/>
              <a:gd name="connsiteY2" fmla="*/ 857892 h 867318"/>
              <a:gd name="connsiteX3" fmla="*/ 0 w 11319932"/>
              <a:gd name="connsiteY3" fmla="*/ 867318 h 867318"/>
              <a:gd name="connsiteX4" fmla="*/ 4311 w 11319932"/>
              <a:gd name="connsiteY4" fmla="*/ 0 h 867318"/>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57891 h 857892"/>
              <a:gd name="connsiteX4" fmla="*/ 4311 w 11319932"/>
              <a:gd name="connsiteY4" fmla="*/ 0 h 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9932" h="857892">
                <a:moveTo>
                  <a:pt x="4311" y="0"/>
                </a:moveTo>
                <a:lnTo>
                  <a:pt x="11319932" y="2063"/>
                </a:lnTo>
                <a:lnTo>
                  <a:pt x="10811187" y="857892"/>
                </a:lnTo>
                <a:lnTo>
                  <a:pt x="0" y="857891"/>
                </a:lnTo>
                <a:cubicBezTo>
                  <a:pt x="3209" y="510523"/>
                  <a:pt x="1102" y="347368"/>
                  <a:pt x="431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4" dirty="0"/>
          </a:p>
        </p:txBody>
      </p:sp>
      <p:sp>
        <p:nvSpPr>
          <p:cNvPr id="14" name="Text Placeholder 10">
            <a:extLst>
              <a:ext uri="{FF2B5EF4-FFF2-40B4-BE49-F238E27FC236}">
                <a16:creationId xmlns:a16="http://schemas.microsoft.com/office/drawing/2014/main" id="{ADD8EE39-A00C-EA4B-872D-E08C12A36B14}"/>
              </a:ext>
            </a:extLst>
          </p:cNvPr>
          <p:cNvSpPr>
            <a:spLocks noGrp="1"/>
          </p:cNvSpPr>
          <p:nvPr>
            <p:ph type="body" sz="quarter" idx="10" hasCustomPrompt="1"/>
          </p:nvPr>
        </p:nvSpPr>
        <p:spPr>
          <a:xfrm>
            <a:off x="768211" y="1509354"/>
            <a:ext cx="9155391" cy="445236"/>
          </a:xfrm>
          <a:prstGeom prst="rect">
            <a:avLst/>
          </a:prstGeom>
        </p:spPr>
        <p:txBody>
          <a:bodyPr/>
          <a:lstStyle>
            <a:lvl1pPr marL="0" indent="0" algn="ctr">
              <a:buNone/>
              <a:defRPr sz="2866" b="0" i="0" cap="all" spc="143" baseline="0">
                <a:solidFill>
                  <a:schemeClr val="bg1"/>
                </a:solidFill>
                <a:latin typeface="Univers" panose="020B0503020202020204" pitchFamily="34" charset="0"/>
              </a:defRPr>
            </a:lvl1pPr>
          </a:lstStyle>
          <a:p>
            <a:pPr lvl="0"/>
            <a:r>
              <a:rPr lang="en-US" dirty="0"/>
              <a:t>HEADING GOES HERE</a:t>
            </a:r>
          </a:p>
        </p:txBody>
      </p:sp>
      <p:sp>
        <p:nvSpPr>
          <p:cNvPr id="15" name="Text Placeholder 10">
            <a:extLst>
              <a:ext uri="{FF2B5EF4-FFF2-40B4-BE49-F238E27FC236}">
                <a16:creationId xmlns:a16="http://schemas.microsoft.com/office/drawing/2014/main" id="{8DD0AAE1-7350-7446-B1E9-B40BA9839C00}"/>
              </a:ext>
            </a:extLst>
          </p:cNvPr>
          <p:cNvSpPr>
            <a:spLocks noGrp="1"/>
          </p:cNvSpPr>
          <p:nvPr>
            <p:ph type="body" sz="quarter" idx="11" hasCustomPrompt="1"/>
          </p:nvPr>
        </p:nvSpPr>
        <p:spPr>
          <a:xfrm>
            <a:off x="675363" y="2443043"/>
            <a:ext cx="8786892" cy="729370"/>
          </a:xfrm>
          <a:prstGeom prst="rect">
            <a:avLst/>
          </a:prstGeom>
        </p:spPr>
        <p:txBody>
          <a:bodyPr/>
          <a:lstStyle>
            <a:lvl1pPr marL="0" indent="0" algn="l">
              <a:buNone/>
              <a:defRPr sz="4189" b="0" i="0" spc="0" baseline="0">
                <a:solidFill>
                  <a:srgbClr val="004277"/>
                </a:solidFill>
                <a:latin typeface="Arial" panose="020B0604020202020204" pitchFamily="34" charset="0"/>
                <a:cs typeface="Arial" panose="020B0604020202020204" pitchFamily="34" charset="0"/>
              </a:defRPr>
            </a:lvl1pPr>
          </a:lstStyle>
          <a:p>
            <a:pPr lvl="0"/>
            <a:r>
              <a:rPr lang="en-US" dirty="0"/>
              <a:t>Sub-heading goes here</a:t>
            </a:r>
          </a:p>
        </p:txBody>
      </p:sp>
      <p:sp>
        <p:nvSpPr>
          <p:cNvPr id="17" name="Text Placeholder 17">
            <a:extLst>
              <a:ext uri="{FF2B5EF4-FFF2-40B4-BE49-F238E27FC236}">
                <a16:creationId xmlns:a16="http://schemas.microsoft.com/office/drawing/2014/main" id="{13B79912-7912-D048-A6D4-4B23E978094D}"/>
              </a:ext>
            </a:extLst>
          </p:cNvPr>
          <p:cNvSpPr>
            <a:spLocks noGrp="1"/>
          </p:cNvSpPr>
          <p:nvPr>
            <p:ph type="body" sz="quarter" idx="12" hasCustomPrompt="1"/>
          </p:nvPr>
        </p:nvSpPr>
        <p:spPr>
          <a:xfrm>
            <a:off x="675362" y="3640086"/>
            <a:ext cx="9248240" cy="3271069"/>
          </a:xfrm>
          <a:prstGeom prst="rect">
            <a:avLst/>
          </a:prstGeom>
        </p:spPr>
        <p:txBody>
          <a:bodyPr numCol="3" spcCol="288000"/>
          <a:lstStyle>
            <a:lvl1pPr marL="0" indent="0">
              <a:spcAft>
                <a:spcPts val="1323"/>
              </a:spcAft>
              <a:buFont typeface="Arial" panose="020B0604020202020204" pitchFamily="34" charset="0"/>
              <a:buNone/>
              <a:defRPr sz="1213" b="0" i="0" baseline="0">
                <a:solidFill>
                  <a:schemeClr val="bg1"/>
                </a:solidFill>
                <a:latin typeface="Arial" panose="020B0604020202020204" pitchFamily="34" charset="0"/>
                <a:cs typeface="Arial" panose="020B0604020202020204" pitchFamily="34" charset="0"/>
              </a:defRPr>
            </a:lvl1pPr>
            <a:lvl2pPr marL="503972" indent="0">
              <a:spcAft>
                <a:spcPts val="1323"/>
              </a:spcAft>
              <a:buFont typeface="Arial" panose="020B0604020202020204" pitchFamily="34" charset="0"/>
              <a:buNone/>
              <a:defRPr sz="1213" b="0" i="0" baseline="0">
                <a:solidFill>
                  <a:schemeClr val="bg1"/>
                </a:solidFill>
                <a:latin typeface="Arial" panose="020B0604020202020204" pitchFamily="34" charset="0"/>
                <a:cs typeface="Arial" panose="020B0604020202020204" pitchFamily="34" charset="0"/>
              </a:defRPr>
            </a:lvl2pPr>
            <a:lvl3pPr marL="1007943" indent="0">
              <a:buNone/>
              <a:defRPr sz="1213" b="0" i="0">
                <a:latin typeface="Arial" panose="020B0604020202020204" pitchFamily="34" charset="0"/>
                <a:cs typeface="Arial" panose="020B0604020202020204" pitchFamily="34" charset="0"/>
              </a:defRPr>
            </a:lvl3pPr>
            <a:lvl4pPr marL="1511915" indent="0">
              <a:buNone/>
              <a:defRPr sz="1213" b="0" i="0">
                <a:latin typeface="Arial" panose="020B0604020202020204" pitchFamily="34" charset="0"/>
                <a:cs typeface="Arial" panose="020B0604020202020204" pitchFamily="34" charset="0"/>
              </a:defRPr>
            </a:lvl4pPr>
            <a:lvl5pPr marL="2015886" indent="0">
              <a:buNone/>
              <a:defRPr sz="1213" b="0" i="0">
                <a:latin typeface="Arial" panose="020B0604020202020204" pitchFamily="34" charset="0"/>
                <a:cs typeface="Arial" panose="020B0604020202020204" pitchFamily="34" charset="0"/>
              </a:defRPr>
            </a:lvl5pPr>
          </a:lstStyle>
          <a:p>
            <a:pPr>
              <a:spcAft>
                <a:spcPts val="1200"/>
              </a:spcAft>
            </a:pPr>
            <a:r>
              <a:rPr lang="en-AU" sz="1213" dirty="0">
                <a:solidFill>
                  <a:srgbClr val="004277"/>
                </a:solidFill>
                <a:latin typeface="Arial" panose="020B0604020202020204" pitchFamily="34" charset="0"/>
                <a:cs typeface="Arial" panose="020B0604020202020204" pitchFamily="34" charset="0"/>
              </a:rPr>
              <a:t>Copy goes here</a:t>
            </a:r>
            <a:endParaRPr lang="en-NZ" sz="1213"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71034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0281" y="884387"/>
            <a:ext cx="7574309" cy="2801457"/>
          </a:xfrm>
        </p:spPr>
        <p:txBody>
          <a:bodyPr bIns="0" anchor="b">
            <a:normAutofit/>
          </a:bodyPr>
          <a:lstStyle>
            <a:lvl1pPr algn="l">
              <a:defRPr sz="5788"/>
            </a:lvl1pPr>
          </a:lstStyle>
          <a:p>
            <a:r>
              <a:rPr lang="en-US"/>
              <a:t>Click to edit Master title style</a:t>
            </a:r>
            <a:endParaRPr lang="en-US" dirty="0"/>
          </a:p>
        </p:txBody>
      </p:sp>
      <p:sp>
        <p:nvSpPr>
          <p:cNvPr id="3" name="Subtitle 2"/>
          <p:cNvSpPr>
            <a:spLocks noGrp="1"/>
          </p:cNvSpPr>
          <p:nvPr>
            <p:ph type="subTitle" idx="1"/>
          </p:nvPr>
        </p:nvSpPr>
        <p:spPr>
          <a:xfrm>
            <a:off x="2120280" y="3892499"/>
            <a:ext cx="7574308" cy="1077646"/>
          </a:xfrm>
        </p:spPr>
        <p:txBody>
          <a:bodyPr tIns="91440" bIns="91440">
            <a:normAutofit/>
          </a:bodyPr>
          <a:lstStyle>
            <a:lvl1pPr marL="0" indent="0" algn="l">
              <a:buNone/>
              <a:defRPr sz="1579" b="0" cap="all" baseline="0">
                <a:solidFill>
                  <a:schemeClr val="tx1"/>
                </a:solidFill>
              </a:defRPr>
            </a:lvl1pPr>
            <a:lvl2pPr marL="400955" indent="0" algn="ctr">
              <a:buNone/>
              <a:defRPr sz="1579"/>
            </a:lvl2pPr>
            <a:lvl3pPr marL="801909" indent="0" algn="ctr">
              <a:buNone/>
              <a:defRPr sz="1579"/>
            </a:lvl3pPr>
            <a:lvl4pPr marL="1202863" indent="0" algn="ctr">
              <a:buNone/>
              <a:defRPr sz="1403"/>
            </a:lvl4pPr>
            <a:lvl5pPr marL="1603817" indent="0" algn="ctr">
              <a:buNone/>
              <a:defRPr sz="1403"/>
            </a:lvl5pPr>
            <a:lvl6pPr marL="2004772" indent="0" algn="ctr">
              <a:buNone/>
              <a:defRPr sz="1403"/>
            </a:lvl6pPr>
            <a:lvl7pPr marL="2405726" indent="0" algn="ctr">
              <a:buNone/>
              <a:defRPr sz="1403"/>
            </a:lvl7pPr>
            <a:lvl8pPr marL="2806681" indent="0" algn="ctr">
              <a:buNone/>
              <a:defRPr sz="1403"/>
            </a:lvl8pPr>
            <a:lvl9pPr marL="3207635" indent="0" algn="ctr">
              <a:buNone/>
              <a:defRPr sz="140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941C44-9B76-4786-842B-781D6C4B2CC2}" type="datetimeFigureOut">
              <a:rPr lang="en-NZ" smtClean="0"/>
              <a:t>30/11/2021</a:t>
            </a:fld>
            <a:endParaRPr lang="en-NZ"/>
          </a:p>
        </p:txBody>
      </p:sp>
      <p:sp>
        <p:nvSpPr>
          <p:cNvPr id="5" name="Footer Placeholder 4"/>
          <p:cNvSpPr>
            <a:spLocks noGrp="1"/>
          </p:cNvSpPr>
          <p:nvPr>
            <p:ph type="ftr" sz="quarter" idx="11"/>
          </p:nvPr>
        </p:nvSpPr>
        <p:spPr>
          <a:xfrm>
            <a:off x="2119158" y="363003"/>
            <a:ext cx="4361891" cy="340837"/>
          </a:xfrm>
        </p:spPr>
        <p:txBody>
          <a:bodyPr/>
          <a:lstStyle/>
          <a:p>
            <a:endParaRPr lang="en-NZ"/>
          </a:p>
        </p:txBody>
      </p:sp>
      <p:sp>
        <p:nvSpPr>
          <p:cNvPr id="6" name="Slide Number Placeholder 5"/>
          <p:cNvSpPr>
            <a:spLocks noGrp="1"/>
          </p:cNvSpPr>
          <p:nvPr>
            <p:ph type="sldNum" sz="quarter" idx="12"/>
          </p:nvPr>
        </p:nvSpPr>
        <p:spPr>
          <a:xfrm>
            <a:off x="1260765" y="880720"/>
            <a:ext cx="711226" cy="555103"/>
          </a:xfrm>
        </p:spPr>
        <p:txBody>
          <a:bodyPr/>
          <a:lstStyle/>
          <a:p>
            <a:fld id="{14ED701B-8DFF-48A5-A082-9CC090CBDB0E}" type="slidenum">
              <a:rPr lang="en-NZ" smtClean="0"/>
              <a:t>‹#›</a:t>
            </a:fld>
            <a:endParaRPr lang="en-NZ"/>
          </a:p>
        </p:txBody>
      </p:sp>
      <p:cxnSp>
        <p:nvCxnSpPr>
          <p:cNvPr id="15" name="Straight Connector 14"/>
          <p:cNvCxnSpPr/>
          <p:nvPr/>
        </p:nvCxnSpPr>
        <p:spPr>
          <a:xfrm>
            <a:off x="2120280" y="3889565"/>
            <a:ext cx="757430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34718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solidFill>
                <a:srgbClr val="000000"/>
              </a:solidFill>
            </a:endParaRPr>
          </a:p>
        </p:txBody>
      </p:sp>
      <p:sp>
        <p:nvSpPr>
          <p:cNvPr id="5" name="Footer Placeholder 4"/>
          <p:cNvSpPr>
            <a:spLocks noGrp="1"/>
          </p:cNvSpPr>
          <p:nvPr>
            <p:ph type="ftr" sz="quarter" idx="11"/>
          </p:nvPr>
        </p:nvSpPr>
        <p:spPr/>
        <p:txBody>
          <a:bodyPr/>
          <a:lstStyle/>
          <a:p>
            <a:pPr>
              <a:defRPr/>
            </a:pPr>
            <a:endParaRPr lang="en-GB">
              <a:solidFill>
                <a:srgbClr val="000000"/>
              </a:solidFill>
            </a:endParaRPr>
          </a:p>
        </p:txBody>
      </p:sp>
      <p:sp>
        <p:nvSpPr>
          <p:cNvPr id="6" name="Slide Number Placeholder 5"/>
          <p:cNvSpPr>
            <a:spLocks noGrp="1"/>
          </p:cNvSpPr>
          <p:nvPr>
            <p:ph type="sldNum" sz="quarter" idx="12"/>
          </p:nvPr>
        </p:nvSpPr>
        <p:spPr/>
        <p:txBody>
          <a:bodyPr/>
          <a:lstStyle/>
          <a:p>
            <a:pPr>
              <a:defRPr/>
            </a:pPr>
            <a:fld id="{1E132E67-9B37-4DD8-A6E9-ADBC33226284}" type="slidenum">
              <a:rPr lang="en-GB" altLang="en-US" smtClean="0">
                <a:solidFill>
                  <a:srgbClr val="000000"/>
                </a:solidFill>
              </a:rPr>
              <a:pPr>
                <a:defRPr/>
              </a:pPr>
              <a:t>‹#›</a:t>
            </a:fld>
            <a:endParaRPr lang="en-GB" altLang="en-US">
              <a:solidFill>
                <a:srgbClr val="000000"/>
              </a:solidFill>
            </a:endParaRPr>
          </a:p>
        </p:txBody>
      </p:sp>
      <p:cxnSp>
        <p:nvCxnSpPr>
          <p:cNvPr id="33" name="Straight Connector 32"/>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152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100149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5300" y="1935809"/>
            <a:ext cx="7579642" cy="2081116"/>
          </a:xfrm>
        </p:spPr>
        <p:txBody>
          <a:bodyPr anchor="b">
            <a:normAutofit/>
          </a:bodyPr>
          <a:lstStyle>
            <a:lvl1pPr algn="l">
              <a:defRPr sz="3157"/>
            </a:lvl1pPr>
          </a:lstStyle>
          <a:p>
            <a:r>
              <a:rPr lang="en-US"/>
              <a:t>Click to edit Master title style</a:t>
            </a:r>
            <a:endParaRPr lang="en-US" dirty="0"/>
          </a:p>
        </p:txBody>
      </p:sp>
      <p:sp>
        <p:nvSpPr>
          <p:cNvPr id="3" name="Text Placeholder 2"/>
          <p:cNvSpPr>
            <a:spLocks noGrp="1"/>
          </p:cNvSpPr>
          <p:nvPr>
            <p:ph type="body" idx="1"/>
          </p:nvPr>
        </p:nvSpPr>
        <p:spPr>
          <a:xfrm>
            <a:off x="1275300" y="4195628"/>
            <a:ext cx="7568498" cy="1116567"/>
          </a:xfrm>
        </p:spPr>
        <p:txBody>
          <a:bodyPr tIns="91440">
            <a:normAutofit/>
          </a:bodyPr>
          <a:lstStyle>
            <a:lvl1pPr marL="0" indent="0" algn="l">
              <a:buNone/>
              <a:defRPr sz="1579">
                <a:solidFill>
                  <a:schemeClr val="tx1"/>
                </a:solidFill>
              </a:defRPr>
            </a:lvl1pPr>
            <a:lvl2pPr marL="400955" indent="0">
              <a:buNone/>
              <a:defRPr sz="1579">
                <a:solidFill>
                  <a:schemeClr val="tx1">
                    <a:tint val="75000"/>
                  </a:schemeClr>
                </a:solidFill>
              </a:defRPr>
            </a:lvl2pPr>
            <a:lvl3pPr marL="801909" indent="0">
              <a:buNone/>
              <a:defRPr sz="1579">
                <a:solidFill>
                  <a:schemeClr val="tx1">
                    <a:tint val="75000"/>
                  </a:schemeClr>
                </a:solidFill>
              </a:defRPr>
            </a:lvl3pPr>
            <a:lvl4pPr marL="1202863" indent="0">
              <a:buNone/>
              <a:defRPr sz="1403">
                <a:solidFill>
                  <a:schemeClr val="tx1">
                    <a:tint val="75000"/>
                  </a:schemeClr>
                </a:solidFill>
              </a:defRPr>
            </a:lvl4pPr>
            <a:lvl5pPr marL="1603817" indent="0">
              <a:buNone/>
              <a:defRPr sz="1403">
                <a:solidFill>
                  <a:schemeClr val="tx1">
                    <a:tint val="75000"/>
                  </a:schemeClr>
                </a:solidFill>
              </a:defRPr>
            </a:lvl5pPr>
            <a:lvl6pPr marL="2004772" indent="0">
              <a:buNone/>
              <a:defRPr sz="1403">
                <a:solidFill>
                  <a:schemeClr val="tx1">
                    <a:tint val="75000"/>
                  </a:schemeClr>
                </a:solidFill>
              </a:defRPr>
            </a:lvl6pPr>
            <a:lvl7pPr marL="2405726" indent="0">
              <a:buNone/>
              <a:defRPr sz="1403">
                <a:solidFill>
                  <a:schemeClr val="tx1">
                    <a:tint val="75000"/>
                  </a:schemeClr>
                </a:solidFill>
              </a:defRPr>
            </a:lvl7pPr>
            <a:lvl8pPr marL="2806681" indent="0">
              <a:buNone/>
              <a:defRPr sz="1403">
                <a:solidFill>
                  <a:schemeClr val="tx1">
                    <a:tint val="75000"/>
                  </a:schemeClr>
                </a:solidFill>
              </a:defRPr>
            </a:lvl8pPr>
            <a:lvl9pPr marL="3207635" indent="0">
              <a:buNone/>
              <a:defRPr sz="140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941C44-9B76-4786-842B-781D6C4B2CC2}" type="datetimeFigureOut">
              <a:rPr lang="en-NZ" smtClean="0"/>
              <a:t>30/11/2021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4ED701B-8DFF-48A5-A082-9CC090CBDB0E}" type="slidenum">
              <a:rPr lang="en-NZ" smtClean="0"/>
              <a:t>‹#›</a:t>
            </a:fld>
            <a:endParaRPr lang="en-NZ"/>
          </a:p>
        </p:txBody>
      </p:sp>
      <p:cxnSp>
        <p:nvCxnSpPr>
          <p:cNvPr id="15" name="Straight Connector 14"/>
          <p:cNvCxnSpPr/>
          <p:nvPr/>
        </p:nvCxnSpPr>
        <p:spPr>
          <a:xfrm>
            <a:off x="1275300" y="4194291"/>
            <a:ext cx="756849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55931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70896" y="887243"/>
            <a:ext cx="8423692" cy="116768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269241" y="2216622"/>
            <a:ext cx="4073581" cy="3801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24577" y="2223747"/>
            <a:ext cx="4073581" cy="3793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941C44-9B76-4786-842B-781D6C4B2CC2}" type="datetimeFigureOut">
              <a:rPr lang="en-NZ" smtClean="0"/>
              <a:t>30/11/2021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4ED701B-8DFF-48A5-A082-9CC090CBDB0E}" type="slidenum">
              <a:rPr lang="en-NZ" smtClean="0"/>
              <a:t>‹#›</a:t>
            </a:fld>
            <a:endParaRPr lang="en-NZ"/>
          </a:p>
        </p:txBody>
      </p:sp>
      <p:cxnSp>
        <p:nvCxnSpPr>
          <p:cNvPr id="35" name="Straight Connector 34"/>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8595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9120" y="886444"/>
            <a:ext cx="8425469" cy="116439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69119" y="2226180"/>
            <a:ext cx="4073581" cy="883994"/>
          </a:xfrm>
        </p:spPr>
        <p:txBody>
          <a:bodyPr anchor="b">
            <a:normAutofit/>
          </a:bodyPr>
          <a:lstStyle>
            <a:lvl1pPr marL="0" indent="0">
              <a:lnSpc>
                <a:spcPct val="100000"/>
              </a:lnSpc>
              <a:buNone/>
              <a:defRPr sz="1929" b="0" cap="all" baseline="0">
                <a:solidFill>
                  <a:schemeClr val="accent1"/>
                </a:solidFill>
              </a:defRPr>
            </a:lvl1pPr>
            <a:lvl2pPr marL="400955" indent="0">
              <a:buNone/>
              <a:defRPr sz="1754" b="1"/>
            </a:lvl2pPr>
            <a:lvl3pPr marL="801909" indent="0">
              <a:buNone/>
              <a:defRPr sz="1579" b="1"/>
            </a:lvl3pPr>
            <a:lvl4pPr marL="1202863" indent="0">
              <a:buNone/>
              <a:defRPr sz="1403" b="1"/>
            </a:lvl4pPr>
            <a:lvl5pPr marL="1603817" indent="0">
              <a:buNone/>
              <a:defRPr sz="1403" b="1"/>
            </a:lvl5pPr>
            <a:lvl6pPr marL="2004772" indent="0">
              <a:buNone/>
              <a:defRPr sz="1403" b="1"/>
            </a:lvl6pPr>
            <a:lvl7pPr marL="2405726" indent="0">
              <a:buNone/>
              <a:defRPr sz="1403" b="1"/>
            </a:lvl7pPr>
            <a:lvl8pPr marL="2806681" indent="0">
              <a:buNone/>
              <a:defRPr sz="1403" b="1"/>
            </a:lvl8pPr>
            <a:lvl9pPr marL="3207635" indent="0">
              <a:buNone/>
              <a:defRPr sz="1403" b="1"/>
            </a:lvl9pPr>
          </a:lstStyle>
          <a:p>
            <a:pPr lvl="0"/>
            <a:r>
              <a:rPr lang="en-US"/>
              <a:t>Click to edit Master text styles</a:t>
            </a:r>
          </a:p>
        </p:txBody>
      </p:sp>
      <p:sp>
        <p:nvSpPr>
          <p:cNvPr id="4" name="Content Placeholder 3"/>
          <p:cNvSpPr>
            <a:spLocks noGrp="1"/>
          </p:cNvSpPr>
          <p:nvPr>
            <p:ph sz="half" idx="2"/>
          </p:nvPr>
        </p:nvSpPr>
        <p:spPr>
          <a:xfrm>
            <a:off x="1269119" y="3113235"/>
            <a:ext cx="4073581" cy="2915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3342" y="2229988"/>
            <a:ext cx="4073581" cy="884318"/>
          </a:xfrm>
        </p:spPr>
        <p:txBody>
          <a:bodyPr anchor="b">
            <a:normAutofit/>
          </a:bodyPr>
          <a:lstStyle>
            <a:lvl1pPr marL="0" indent="0">
              <a:lnSpc>
                <a:spcPct val="100000"/>
              </a:lnSpc>
              <a:buNone/>
              <a:defRPr sz="1929" b="0" cap="all" baseline="0">
                <a:solidFill>
                  <a:schemeClr val="accent1"/>
                </a:solidFill>
              </a:defRPr>
            </a:lvl1pPr>
            <a:lvl2pPr marL="400955" indent="0">
              <a:buNone/>
              <a:defRPr sz="1754" b="1"/>
            </a:lvl2pPr>
            <a:lvl3pPr marL="801909" indent="0">
              <a:buNone/>
              <a:defRPr sz="1579" b="1"/>
            </a:lvl3pPr>
            <a:lvl4pPr marL="1202863" indent="0">
              <a:buNone/>
              <a:defRPr sz="1403" b="1"/>
            </a:lvl4pPr>
            <a:lvl5pPr marL="1603817" indent="0">
              <a:buNone/>
              <a:defRPr sz="1403" b="1"/>
            </a:lvl5pPr>
            <a:lvl6pPr marL="2004772" indent="0">
              <a:buNone/>
              <a:defRPr sz="1403" b="1"/>
            </a:lvl6pPr>
            <a:lvl7pPr marL="2405726" indent="0">
              <a:buNone/>
              <a:defRPr sz="1403" b="1"/>
            </a:lvl7pPr>
            <a:lvl8pPr marL="2806681" indent="0">
              <a:buNone/>
              <a:defRPr sz="1403" b="1"/>
            </a:lvl8pPr>
            <a:lvl9pPr marL="3207635" indent="0">
              <a:buNone/>
              <a:defRPr sz="1403" b="1"/>
            </a:lvl9pPr>
          </a:lstStyle>
          <a:p>
            <a:pPr lvl="0"/>
            <a:r>
              <a:rPr lang="en-US"/>
              <a:t>Click to edit Master text styles</a:t>
            </a:r>
          </a:p>
        </p:txBody>
      </p:sp>
      <p:sp>
        <p:nvSpPr>
          <p:cNvPr id="6" name="Content Placeholder 5"/>
          <p:cNvSpPr>
            <a:spLocks noGrp="1"/>
          </p:cNvSpPr>
          <p:nvPr>
            <p:ph sz="quarter" idx="4"/>
          </p:nvPr>
        </p:nvSpPr>
        <p:spPr>
          <a:xfrm>
            <a:off x="5623342" y="3110173"/>
            <a:ext cx="4073581" cy="2907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941C44-9B76-4786-842B-781D6C4B2CC2}" type="datetimeFigureOut">
              <a:rPr lang="en-NZ" smtClean="0"/>
              <a:t>30/11/2021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4ED701B-8DFF-48A5-A082-9CC090CBDB0E}" type="slidenum">
              <a:rPr lang="en-NZ" smtClean="0"/>
              <a:t>‹#›</a:t>
            </a:fld>
            <a:endParaRPr lang="en-NZ"/>
          </a:p>
        </p:txBody>
      </p:sp>
      <p:cxnSp>
        <p:nvCxnSpPr>
          <p:cNvPr id="29" name="Straight Connector 28"/>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85186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941C44-9B76-4786-842B-781D6C4B2CC2}" type="datetimeFigureOut">
              <a:rPr lang="en-NZ" smtClean="0"/>
              <a:t>30/11/2021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4ED701B-8DFF-48A5-A082-9CC090CBDB0E}" type="slidenum">
              <a:rPr lang="en-NZ" smtClean="0"/>
              <a:t>‹#›</a:t>
            </a:fld>
            <a:endParaRPr lang="en-NZ"/>
          </a:p>
        </p:txBody>
      </p:sp>
      <p:cxnSp>
        <p:nvCxnSpPr>
          <p:cNvPr id="25" name="Straight Connector 24"/>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62743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41C44-9B76-4786-842B-781D6C4B2CC2}" type="datetimeFigureOut">
              <a:rPr lang="en-NZ" smtClean="0"/>
              <a:t>30/11/2021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4ED701B-8DFF-48A5-A082-9CC090CBDB0E}" type="slidenum">
              <a:rPr lang="en-NZ" smtClean="0"/>
              <a:t>‹#›</a:t>
            </a:fld>
            <a:endParaRPr lang="en-NZ"/>
          </a:p>
        </p:txBody>
      </p:sp>
    </p:spTree>
    <p:extLst>
      <p:ext uri="{BB962C8B-B14F-4D97-AF65-F5344CB8AC3E}">
        <p14:creationId xmlns:p14="http://schemas.microsoft.com/office/powerpoint/2010/main" val="39222137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6910" y="880721"/>
            <a:ext cx="2870355" cy="2477030"/>
          </a:xfrm>
        </p:spPr>
        <p:txBody>
          <a:bodyPr anchor="b">
            <a:normAutofit/>
          </a:bodyPr>
          <a:lstStyle>
            <a:lvl1pPr algn="l">
              <a:defRPr sz="2105"/>
            </a:lvl1pPr>
          </a:lstStyle>
          <a:p>
            <a:r>
              <a:rPr lang="en-US"/>
              <a:t>Click to edit Master title style</a:t>
            </a:r>
            <a:endParaRPr lang="en-US" dirty="0"/>
          </a:p>
        </p:txBody>
      </p:sp>
      <p:sp>
        <p:nvSpPr>
          <p:cNvPr id="3" name="Content Placeholder 2"/>
          <p:cNvSpPr>
            <a:spLocks noGrp="1"/>
          </p:cNvSpPr>
          <p:nvPr>
            <p:ph idx="1"/>
          </p:nvPr>
        </p:nvSpPr>
        <p:spPr>
          <a:xfrm>
            <a:off x="4423102" y="880720"/>
            <a:ext cx="5272655" cy="513549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66910" y="3533462"/>
            <a:ext cx="2872033" cy="2478203"/>
          </a:xfrm>
        </p:spPr>
        <p:txBody>
          <a:bodyPr/>
          <a:lstStyle>
            <a:lvl1pPr marL="0" indent="0" algn="l">
              <a:buNone/>
              <a:defRPr sz="1403"/>
            </a:lvl1pPr>
            <a:lvl2pPr marL="400955" indent="0">
              <a:buNone/>
              <a:defRPr sz="1228"/>
            </a:lvl2pPr>
            <a:lvl3pPr marL="801909" indent="0">
              <a:buNone/>
              <a:defRPr sz="1052"/>
            </a:lvl3pPr>
            <a:lvl4pPr marL="1202863" indent="0">
              <a:buNone/>
              <a:defRPr sz="877"/>
            </a:lvl4pPr>
            <a:lvl5pPr marL="1603817" indent="0">
              <a:buNone/>
              <a:defRPr sz="877"/>
            </a:lvl5pPr>
            <a:lvl6pPr marL="2004772" indent="0">
              <a:buNone/>
              <a:defRPr sz="877"/>
            </a:lvl6pPr>
            <a:lvl7pPr marL="2405726" indent="0">
              <a:buNone/>
              <a:defRPr sz="877"/>
            </a:lvl7pPr>
            <a:lvl8pPr marL="2806681" indent="0">
              <a:buNone/>
              <a:defRPr sz="877"/>
            </a:lvl8pPr>
            <a:lvl9pPr marL="3207635" indent="0">
              <a:buNone/>
              <a:defRPr sz="877"/>
            </a:lvl9pPr>
          </a:lstStyle>
          <a:p>
            <a:pPr lvl="0"/>
            <a:r>
              <a:rPr lang="en-US"/>
              <a:t>Click to edit Master text styles</a:t>
            </a:r>
          </a:p>
        </p:txBody>
      </p:sp>
      <p:sp>
        <p:nvSpPr>
          <p:cNvPr id="5" name="Date Placeholder 4"/>
          <p:cNvSpPr>
            <a:spLocks noGrp="1"/>
          </p:cNvSpPr>
          <p:nvPr>
            <p:ph type="dt" sz="half" idx="10"/>
          </p:nvPr>
        </p:nvSpPr>
        <p:spPr/>
        <p:txBody>
          <a:bodyPr/>
          <a:lstStyle/>
          <a:p>
            <a:fld id="{4F941C44-9B76-4786-842B-781D6C4B2CC2}" type="datetimeFigureOut">
              <a:rPr lang="en-NZ" smtClean="0"/>
              <a:t>30/11/2021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4ED701B-8DFF-48A5-A082-9CC090CBDB0E}" type="slidenum">
              <a:rPr lang="en-NZ" smtClean="0"/>
              <a:t>‹#›</a:t>
            </a:fld>
            <a:endParaRPr lang="en-NZ"/>
          </a:p>
        </p:txBody>
      </p:sp>
      <p:cxnSp>
        <p:nvCxnSpPr>
          <p:cNvPr id="17" name="Straight Connector 16"/>
          <p:cNvCxnSpPr/>
          <p:nvPr/>
        </p:nvCxnSpPr>
        <p:spPr>
          <a:xfrm>
            <a:off x="1270074" y="3533460"/>
            <a:ext cx="28671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00762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557319" y="531505"/>
            <a:ext cx="3573175" cy="5675930"/>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272640" y="1245079"/>
            <a:ext cx="4851593" cy="2017880"/>
          </a:xfrm>
        </p:spPr>
        <p:txBody>
          <a:bodyPr anchor="b">
            <a:normAutofit/>
          </a:bodyPr>
          <a:lstStyle>
            <a:lvl1pPr>
              <a:defRPr sz="2806"/>
            </a:lvl1pPr>
          </a:lstStyle>
          <a:p>
            <a:r>
              <a:rPr lang="en-US"/>
              <a:t>Click to edit Master title style</a:t>
            </a:r>
            <a:endParaRPr lang="en-US" dirty="0"/>
          </a:p>
        </p:txBody>
      </p:sp>
      <p:sp>
        <p:nvSpPr>
          <p:cNvPr id="3" name="Picture Placeholder 2"/>
          <p:cNvSpPr>
            <a:spLocks noGrp="1" noChangeAspect="1"/>
          </p:cNvSpPr>
          <p:nvPr>
            <p:ph type="pic" idx="1"/>
          </p:nvPr>
        </p:nvSpPr>
        <p:spPr>
          <a:xfrm>
            <a:off x="7124709" y="1237396"/>
            <a:ext cx="2447726" cy="4261910"/>
          </a:xfrm>
          <a:solidFill>
            <a:schemeClr val="bg1">
              <a:lumMod val="85000"/>
            </a:schemeClr>
          </a:solidFill>
          <a:ln w="9525" cap="sq">
            <a:noFill/>
            <a:miter lim="800000"/>
          </a:ln>
          <a:effectLst/>
        </p:spPr>
        <p:txBody>
          <a:bodyPr anchor="t"/>
          <a:lstStyle>
            <a:lvl1pPr marL="0" indent="0" algn="ctr">
              <a:buNone/>
              <a:defRPr sz="2806"/>
            </a:lvl1pPr>
            <a:lvl2pPr marL="400955" indent="0">
              <a:buNone/>
              <a:defRPr sz="2456"/>
            </a:lvl2pPr>
            <a:lvl3pPr marL="801909" indent="0">
              <a:buNone/>
              <a:defRPr sz="2105"/>
            </a:lvl3pPr>
            <a:lvl4pPr marL="1202863" indent="0">
              <a:buNone/>
              <a:defRPr sz="1754"/>
            </a:lvl4pPr>
            <a:lvl5pPr marL="1603817" indent="0">
              <a:buNone/>
              <a:defRPr sz="1754"/>
            </a:lvl5pPr>
            <a:lvl6pPr marL="2004772" indent="0">
              <a:buNone/>
              <a:defRPr sz="1754"/>
            </a:lvl6pPr>
            <a:lvl7pPr marL="2405726" indent="0">
              <a:buNone/>
              <a:defRPr sz="1754"/>
            </a:lvl7pPr>
            <a:lvl8pPr marL="2806681" indent="0">
              <a:buNone/>
              <a:defRPr sz="1754"/>
            </a:lvl8pPr>
            <a:lvl9pPr marL="3207635" indent="0">
              <a:buNone/>
              <a:defRPr sz="1754"/>
            </a:lvl9pPr>
          </a:lstStyle>
          <a:p>
            <a:r>
              <a:rPr lang="en-US"/>
              <a:t>Click icon to add picture</a:t>
            </a:r>
            <a:endParaRPr lang="en-US" dirty="0"/>
          </a:p>
        </p:txBody>
      </p:sp>
      <p:sp>
        <p:nvSpPr>
          <p:cNvPr id="4" name="Text Placeholder 3"/>
          <p:cNvSpPr>
            <a:spLocks noGrp="1"/>
          </p:cNvSpPr>
          <p:nvPr>
            <p:ph type="body" sz="half" idx="2"/>
          </p:nvPr>
        </p:nvSpPr>
        <p:spPr>
          <a:xfrm>
            <a:off x="1271871" y="3467875"/>
            <a:ext cx="4844644" cy="2208756"/>
          </a:xfrm>
        </p:spPr>
        <p:txBody>
          <a:bodyPr>
            <a:normAutofit/>
          </a:bodyPr>
          <a:lstStyle>
            <a:lvl1pPr marL="0" indent="0" algn="l">
              <a:buNone/>
              <a:defRPr sz="1579"/>
            </a:lvl1pPr>
            <a:lvl2pPr marL="400955" indent="0">
              <a:buNone/>
              <a:defRPr sz="1228"/>
            </a:lvl2pPr>
            <a:lvl3pPr marL="801909" indent="0">
              <a:buNone/>
              <a:defRPr sz="1052"/>
            </a:lvl3pPr>
            <a:lvl4pPr marL="1202863" indent="0">
              <a:buNone/>
              <a:defRPr sz="877"/>
            </a:lvl4pPr>
            <a:lvl5pPr marL="1603817" indent="0">
              <a:buNone/>
              <a:defRPr sz="877"/>
            </a:lvl5pPr>
            <a:lvl6pPr marL="2004772" indent="0">
              <a:buNone/>
              <a:defRPr sz="877"/>
            </a:lvl6pPr>
            <a:lvl7pPr marL="2405726" indent="0">
              <a:buNone/>
              <a:defRPr sz="877"/>
            </a:lvl7pPr>
            <a:lvl8pPr marL="2806681" indent="0">
              <a:buNone/>
              <a:defRPr sz="877"/>
            </a:lvl8pPr>
            <a:lvl9pPr marL="3207635" indent="0">
              <a:buNone/>
              <a:defRPr sz="877"/>
            </a:lvl9pPr>
          </a:lstStyle>
          <a:p>
            <a:pPr lvl="0"/>
            <a:r>
              <a:rPr lang="en-US"/>
              <a:t>Click to edit Master text styles</a:t>
            </a:r>
          </a:p>
        </p:txBody>
      </p:sp>
      <p:sp>
        <p:nvSpPr>
          <p:cNvPr id="5" name="Date Placeholder 4"/>
          <p:cNvSpPr>
            <a:spLocks noGrp="1"/>
          </p:cNvSpPr>
          <p:nvPr>
            <p:ph type="dt" sz="half" idx="10"/>
          </p:nvPr>
        </p:nvSpPr>
        <p:spPr>
          <a:xfrm>
            <a:off x="1269288" y="6029505"/>
            <a:ext cx="4847228" cy="352876"/>
          </a:xfrm>
        </p:spPr>
        <p:txBody>
          <a:bodyPr/>
          <a:lstStyle>
            <a:lvl1pPr algn="l">
              <a:defRPr/>
            </a:lvl1pPr>
          </a:lstStyle>
          <a:p>
            <a:fld id="{4F941C44-9B76-4786-842B-781D6C4B2CC2}" type="datetimeFigureOut">
              <a:rPr lang="en-NZ" smtClean="0"/>
              <a:t>30/11/2021</a:t>
            </a:fld>
            <a:endParaRPr lang="en-NZ"/>
          </a:p>
        </p:txBody>
      </p:sp>
      <p:sp>
        <p:nvSpPr>
          <p:cNvPr id="6" name="Footer Placeholder 5"/>
          <p:cNvSpPr>
            <a:spLocks noGrp="1"/>
          </p:cNvSpPr>
          <p:nvPr>
            <p:ph type="ftr" sz="quarter" idx="11"/>
          </p:nvPr>
        </p:nvSpPr>
        <p:spPr>
          <a:xfrm>
            <a:off x="1269287" y="351243"/>
            <a:ext cx="4859201" cy="353767"/>
          </a:xfrm>
        </p:spPr>
        <p:txBody>
          <a:bodyPr/>
          <a:lstStyle/>
          <a:p>
            <a:endParaRPr lang="en-NZ"/>
          </a:p>
        </p:txBody>
      </p:sp>
      <p:sp>
        <p:nvSpPr>
          <p:cNvPr id="7" name="Slide Number Placeholder 6"/>
          <p:cNvSpPr>
            <a:spLocks noGrp="1"/>
          </p:cNvSpPr>
          <p:nvPr>
            <p:ph type="sldNum" sz="quarter" idx="12"/>
          </p:nvPr>
        </p:nvSpPr>
        <p:spPr/>
        <p:txBody>
          <a:bodyPr/>
          <a:lstStyle/>
          <a:p>
            <a:fld id="{14ED701B-8DFF-48A5-A082-9CC090CBDB0E}" type="slidenum">
              <a:rPr lang="en-NZ" smtClean="0"/>
              <a:t>‹#›</a:t>
            </a:fld>
            <a:endParaRPr lang="en-NZ"/>
          </a:p>
        </p:txBody>
      </p:sp>
      <p:cxnSp>
        <p:nvCxnSpPr>
          <p:cNvPr id="31" name="Straight Connector 30"/>
          <p:cNvCxnSpPr/>
          <p:nvPr/>
        </p:nvCxnSpPr>
        <p:spPr>
          <a:xfrm>
            <a:off x="1269288" y="3465242"/>
            <a:ext cx="484722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79248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41C44-9B76-4786-842B-781D6C4B2CC2}" type="datetimeFigureOut">
              <a:rPr lang="en-NZ" smtClean="0"/>
              <a:t>30/11/2021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4ED701B-8DFF-48A5-A082-9CC090CBDB0E}" type="slidenum">
              <a:rPr lang="en-NZ" smtClean="0"/>
              <a:t>‹#›</a:t>
            </a:fld>
            <a:endParaRPr lang="en-NZ"/>
          </a:p>
        </p:txBody>
      </p:sp>
      <p:cxnSp>
        <p:nvCxnSpPr>
          <p:cNvPr id="26" name="Straight Connector 25"/>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99255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77659" y="880721"/>
            <a:ext cx="1416931" cy="513666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66911" y="880721"/>
            <a:ext cx="6865518" cy="51366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41C44-9B76-4786-842B-781D6C4B2CC2}" type="datetimeFigureOut">
              <a:rPr lang="en-NZ" smtClean="0"/>
              <a:t>30/11/2021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4ED701B-8DFF-48A5-A082-9CC090CBDB0E}" type="slidenum">
              <a:rPr lang="en-NZ" smtClean="0"/>
              <a:t>‹#›</a:t>
            </a:fld>
            <a:endParaRPr lang="en-NZ"/>
          </a:p>
        </p:txBody>
      </p:sp>
      <p:cxnSp>
        <p:nvCxnSpPr>
          <p:cNvPr id="15" name="Straight Connector 14"/>
          <p:cNvCxnSpPr/>
          <p:nvPr/>
        </p:nvCxnSpPr>
        <p:spPr>
          <a:xfrm>
            <a:off x="8277658" y="880721"/>
            <a:ext cx="0" cy="5136665"/>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216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483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2091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2915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82028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5374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32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3.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764DE79-268F-4C1A-8933-263129D2AF90}" type="datetimeFigureOut">
              <a:rPr lang="en-US" dirty="0"/>
              <a:t>11/30/2021</a:t>
            </a:fld>
            <a:endParaRPr 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27946999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702" r:id="rId12"/>
    <p:sldLayoutId id="2147483703" r:id="rId13"/>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764DE79-268F-4C1A-8933-263129D2AF90}" type="datetimeFigureOut">
              <a:rPr lang="en-US" dirty="0"/>
              <a:t>11/30/2021</a:t>
            </a:fld>
            <a:endParaRPr 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4514173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226099"/>
            <a:ext cx="10691813" cy="452604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email">
            <a:extLst>
              <a:ext uri="{28A0092B-C50C-407E-A947-70E740481C1C}">
                <a14:useLocalDpi xmlns:a14="http://schemas.microsoft.com/office/drawing/2010/main" val="0"/>
              </a:ext>
            </a:extLst>
          </a:blip>
          <a:srcRect t="1538" b="-1538"/>
          <a:stretch/>
        </p:blipFill>
        <p:spPr bwMode="black">
          <a:xfrm>
            <a:off x="0" y="6753311"/>
            <a:ext cx="10691813" cy="818966"/>
          </a:xfrm>
          <a:prstGeom prst="rect">
            <a:avLst/>
          </a:prstGeom>
        </p:spPr>
      </p:pic>
      <p:sp>
        <p:nvSpPr>
          <p:cNvPr id="2" name="Title Placeholder 1"/>
          <p:cNvSpPr>
            <a:spLocks noGrp="1"/>
          </p:cNvSpPr>
          <p:nvPr>
            <p:ph type="title"/>
          </p:nvPr>
        </p:nvSpPr>
        <p:spPr>
          <a:xfrm>
            <a:off x="1272968" y="886835"/>
            <a:ext cx="8421622" cy="115658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72968" y="2221972"/>
            <a:ext cx="8421622" cy="38036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24627" y="364174"/>
            <a:ext cx="3069963" cy="340837"/>
          </a:xfrm>
          <a:prstGeom prst="rect">
            <a:avLst/>
          </a:prstGeom>
        </p:spPr>
        <p:txBody>
          <a:bodyPr vert="horz" lIns="91440" tIns="45720" rIns="91440" bIns="45720" rtlCol="0" anchor="ctr"/>
          <a:lstStyle>
            <a:lvl1pPr algn="r">
              <a:defRPr sz="877">
                <a:solidFill>
                  <a:schemeClr val="tx1">
                    <a:tint val="75000"/>
                  </a:schemeClr>
                </a:solidFill>
              </a:defRPr>
            </a:lvl1pPr>
          </a:lstStyle>
          <a:p>
            <a:fld id="{48A87A34-81AB-432B-8DAE-1953F412C126}" type="datetimeFigureOut">
              <a:rPr lang="en-US" dirty="0"/>
              <a:pPr/>
              <a:t>11/30/2021</a:t>
            </a:fld>
            <a:endParaRPr lang="en-US" dirty="0"/>
          </a:p>
        </p:txBody>
      </p:sp>
      <p:sp>
        <p:nvSpPr>
          <p:cNvPr id="5" name="Footer Placeholder 4"/>
          <p:cNvSpPr>
            <a:spLocks noGrp="1"/>
          </p:cNvSpPr>
          <p:nvPr>
            <p:ph type="ftr" sz="quarter" idx="3"/>
          </p:nvPr>
        </p:nvSpPr>
        <p:spPr>
          <a:xfrm>
            <a:off x="1272967" y="363003"/>
            <a:ext cx="5208081" cy="340837"/>
          </a:xfrm>
          <a:prstGeom prst="rect">
            <a:avLst/>
          </a:prstGeom>
        </p:spPr>
        <p:txBody>
          <a:bodyPr vert="horz" lIns="91440" tIns="45720" rIns="91440" bIns="45720" rtlCol="0" anchor="ctr"/>
          <a:lstStyle>
            <a:lvl1pPr algn="l">
              <a:defRPr sz="87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20991" y="880720"/>
            <a:ext cx="711226" cy="555103"/>
          </a:xfrm>
          <a:prstGeom prst="rect">
            <a:avLst/>
          </a:prstGeom>
        </p:spPr>
        <p:txBody>
          <a:bodyPr vert="horz" lIns="91440" tIns="45720" rIns="91440" bIns="45720" rtlCol="0" anchor="t"/>
          <a:lstStyle>
            <a:lvl1pPr algn="r">
              <a:defRPr sz="2456">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755440"/>
            <a:ext cx="10691813"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22004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ransition>
    <p:fade/>
  </p:transition>
  <p:txStyles>
    <p:titleStyle>
      <a:lvl1pPr algn="l" defTabSz="801909" rtl="0" eaLnBrk="1" latinLnBrk="0" hangingPunct="1">
        <a:lnSpc>
          <a:spcPct val="90000"/>
        </a:lnSpc>
        <a:spcBef>
          <a:spcPct val="0"/>
        </a:spcBef>
        <a:buNone/>
        <a:defRPr sz="2806" b="0" i="0" kern="1200" cap="all">
          <a:solidFill>
            <a:schemeClr val="tx1"/>
          </a:solidFill>
          <a:effectLst/>
          <a:latin typeface="+mj-lt"/>
          <a:ea typeface="+mj-ea"/>
          <a:cs typeface="+mj-cs"/>
        </a:defRPr>
      </a:lvl1pPr>
    </p:titleStyle>
    <p:bodyStyle>
      <a:lvl1pPr marL="200477" indent="-200477" algn="l" defTabSz="801909" rtl="0" eaLnBrk="1" latinLnBrk="0" hangingPunct="1">
        <a:lnSpc>
          <a:spcPct val="120000"/>
        </a:lnSpc>
        <a:spcBef>
          <a:spcPts val="877"/>
        </a:spcBef>
        <a:buClr>
          <a:schemeClr val="accent1"/>
        </a:buClr>
        <a:buSzPct val="100000"/>
        <a:buFont typeface="Arial" panose="020B0604020202020204" pitchFamily="34" charset="0"/>
        <a:buChar char="•"/>
        <a:defRPr sz="1754" kern="1200">
          <a:solidFill>
            <a:schemeClr val="tx1"/>
          </a:solidFill>
          <a:effectLst/>
          <a:latin typeface="+mn-lt"/>
          <a:ea typeface="+mn-ea"/>
          <a:cs typeface="+mn-cs"/>
        </a:defRPr>
      </a:lvl1pPr>
      <a:lvl2pPr marL="601432"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579" kern="1200" cap="none" baseline="0">
          <a:solidFill>
            <a:schemeClr val="tx1"/>
          </a:solidFill>
          <a:effectLst/>
          <a:latin typeface="+mn-lt"/>
          <a:ea typeface="+mn-ea"/>
          <a:cs typeface="+mn-cs"/>
        </a:defRPr>
      </a:lvl2pPr>
      <a:lvl3pPr marL="1002386"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403" kern="1200">
          <a:solidFill>
            <a:schemeClr val="tx1"/>
          </a:solidFill>
          <a:effectLst/>
          <a:latin typeface="+mn-lt"/>
          <a:ea typeface="+mn-ea"/>
          <a:cs typeface="+mn-cs"/>
        </a:defRPr>
      </a:lvl3pPr>
      <a:lvl4pPr marL="1403340"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228" kern="1200" cap="none" baseline="0">
          <a:solidFill>
            <a:schemeClr val="tx1"/>
          </a:solidFill>
          <a:effectLst/>
          <a:latin typeface="+mn-lt"/>
          <a:ea typeface="+mn-ea"/>
          <a:cs typeface="+mn-cs"/>
        </a:defRPr>
      </a:lvl4pPr>
      <a:lvl5pPr marL="1804295"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a:solidFill>
            <a:schemeClr val="tx1"/>
          </a:solidFill>
          <a:effectLst/>
          <a:latin typeface="+mn-lt"/>
          <a:ea typeface="+mn-ea"/>
          <a:cs typeface="+mn-cs"/>
        </a:defRPr>
      </a:lvl5pPr>
      <a:lvl6pPr marL="2205249"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a:solidFill>
            <a:schemeClr val="tx1"/>
          </a:solidFill>
          <a:effectLst/>
          <a:latin typeface="+mn-lt"/>
          <a:ea typeface="+mn-ea"/>
          <a:cs typeface="+mn-cs"/>
        </a:defRPr>
      </a:lvl6pPr>
      <a:lvl7pPr marL="2606204"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a:solidFill>
            <a:schemeClr val="tx1"/>
          </a:solidFill>
          <a:effectLst/>
          <a:latin typeface="+mn-lt"/>
          <a:ea typeface="+mn-ea"/>
          <a:cs typeface="+mn-cs"/>
        </a:defRPr>
      </a:lvl7pPr>
      <a:lvl8pPr marL="3007158"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baseline="0">
          <a:solidFill>
            <a:schemeClr val="tx1"/>
          </a:solidFill>
          <a:effectLst/>
          <a:latin typeface="+mn-lt"/>
          <a:ea typeface="+mn-ea"/>
          <a:cs typeface="+mn-cs"/>
        </a:defRPr>
      </a:lvl8pPr>
      <a:lvl9pPr marL="3408112"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baseline="0">
          <a:solidFill>
            <a:schemeClr val="tx1"/>
          </a:solidFill>
          <a:effectLst/>
          <a:latin typeface="+mn-lt"/>
          <a:ea typeface="+mn-ea"/>
          <a:cs typeface="+mn-cs"/>
        </a:defRPr>
      </a:lvl9pPr>
    </p:bodyStyle>
    <p:otherStyle>
      <a:defPPr>
        <a:defRPr lang="en-US"/>
      </a:defPPr>
      <a:lvl1pPr marL="0" algn="l" defTabSz="801909" rtl="0" eaLnBrk="1" latinLnBrk="0" hangingPunct="1">
        <a:defRPr sz="1579" kern="1200">
          <a:solidFill>
            <a:schemeClr val="tx1"/>
          </a:solidFill>
          <a:latin typeface="+mn-lt"/>
          <a:ea typeface="+mn-ea"/>
          <a:cs typeface="+mn-cs"/>
        </a:defRPr>
      </a:lvl1pPr>
      <a:lvl2pPr marL="400955" algn="l" defTabSz="801909" rtl="0" eaLnBrk="1" latinLnBrk="0" hangingPunct="1">
        <a:defRPr sz="1579" kern="1200">
          <a:solidFill>
            <a:schemeClr val="tx1"/>
          </a:solidFill>
          <a:latin typeface="+mn-lt"/>
          <a:ea typeface="+mn-ea"/>
          <a:cs typeface="+mn-cs"/>
        </a:defRPr>
      </a:lvl2pPr>
      <a:lvl3pPr marL="801909" algn="l" defTabSz="801909" rtl="0" eaLnBrk="1" latinLnBrk="0" hangingPunct="1">
        <a:defRPr sz="1579" kern="1200">
          <a:solidFill>
            <a:schemeClr val="tx1"/>
          </a:solidFill>
          <a:latin typeface="+mn-lt"/>
          <a:ea typeface="+mn-ea"/>
          <a:cs typeface="+mn-cs"/>
        </a:defRPr>
      </a:lvl3pPr>
      <a:lvl4pPr marL="1202863" algn="l" defTabSz="801909" rtl="0" eaLnBrk="1" latinLnBrk="0" hangingPunct="1">
        <a:defRPr sz="1579" kern="1200">
          <a:solidFill>
            <a:schemeClr val="tx1"/>
          </a:solidFill>
          <a:latin typeface="+mn-lt"/>
          <a:ea typeface="+mn-ea"/>
          <a:cs typeface="+mn-cs"/>
        </a:defRPr>
      </a:lvl4pPr>
      <a:lvl5pPr marL="1603817" algn="l" defTabSz="801909" rtl="0" eaLnBrk="1" latinLnBrk="0" hangingPunct="1">
        <a:defRPr sz="1579" kern="1200">
          <a:solidFill>
            <a:schemeClr val="tx1"/>
          </a:solidFill>
          <a:latin typeface="+mn-lt"/>
          <a:ea typeface="+mn-ea"/>
          <a:cs typeface="+mn-cs"/>
        </a:defRPr>
      </a:lvl5pPr>
      <a:lvl6pPr marL="2004772" algn="l" defTabSz="801909" rtl="0" eaLnBrk="1" latinLnBrk="0" hangingPunct="1">
        <a:defRPr sz="1579" kern="1200">
          <a:solidFill>
            <a:schemeClr val="tx1"/>
          </a:solidFill>
          <a:latin typeface="+mn-lt"/>
          <a:ea typeface="+mn-ea"/>
          <a:cs typeface="+mn-cs"/>
        </a:defRPr>
      </a:lvl6pPr>
      <a:lvl7pPr marL="2405726" algn="l" defTabSz="801909" rtl="0" eaLnBrk="1" latinLnBrk="0" hangingPunct="1">
        <a:defRPr sz="1579" kern="1200">
          <a:solidFill>
            <a:schemeClr val="tx1"/>
          </a:solidFill>
          <a:latin typeface="+mn-lt"/>
          <a:ea typeface="+mn-ea"/>
          <a:cs typeface="+mn-cs"/>
        </a:defRPr>
      </a:lvl7pPr>
      <a:lvl8pPr marL="2806681" algn="l" defTabSz="801909" rtl="0" eaLnBrk="1" latinLnBrk="0" hangingPunct="1">
        <a:defRPr sz="1579" kern="1200">
          <a:solidFill>
            <a:schemeClr val="tx1"/>
          </a:solidFill>
          <a:latin typeface="+mn-lt"/>
          <a:ea typeface="+mn-ea"/>
          <a:cs typeface="+mn-cs"/>
        </a:defRPr>
      </a:lvl8pPr>
      <a:lvl9pPr marL="3207635" algn="l" defTabSz="80190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owll.massey.ac.nz/about-OWLL/studyup.php" TargetMode="Externa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8" Type="http://schemas.openxmlformats.org/officeDocument/2006/relationships/hyperlink" Target="https://www.massey.ac.nz/massey/student-life/services-and-resources/disability-services/disability-services_home.cfm" TargetMode="External"/><Relationship Id="rId3" Type="http://schemas.openxmlformats.org/officeDocument/2006/relationships/hyperlink" Target="https://www.massey.ac.nz/massey/student-life/services-and-resources/academic-skills-support/pre-reading/extramural-assignment-pre-reading-service.cfm" TargetMode="External"/><Relationship Id="rId7" Type="http://schemas.openxmlformats.org/officeDocument/2006/relationships/hyperlink" Target="http://owll.massey.ac.nz/index.php" TargetMode="External"/><Relationship Id="rId2" Type="http://schemas.openxmlformats.org/officeDocument/2006/relationships/hyperlink" Target="https://www.massey.ac.nz/ctlcontacts" TargetMode="External"/><Relationship Id="rId1" Type="http://schemas.openxmlformats.org/officeDocument/2006/relationships/slideLayout" Target="../slideLayouts/slideLayout27.xml"/><Relationship Id="rId6" Type="http://schemas.openxmlformats.org/officeDocument/2006/relationships/hyperlink" Target="https://stream.massey.ac.nz/mod/forum/view.php?id=169" TargetMode="External"/><Relationship Id="rId5" Type="http://schemas.openxmlformats.org/officeDocument/2006/relationships/hyperlink" Target="http://owll.massey.ac.nz/about-OWLL/workshops.php" TargetMode="External"/><Relationship Id="rId10" Type="http://schemas.openxmlformats.org/officeDocument/2006/relationships/hyperlink" Target="https://www.massey.ac.nz/massey/maori/maori-student-centre/maori-student-centre_home.cfm" TargetMode="External"/><Relationship Id="rId4" Type="http://schemas.openxmlformats.org/officeDocument/2006/relationships/hyperlink" Target="https://stream.massey.ac.nz/course/view.php?id=22&amp;section=5" TargetMode="External"/><Relationship Id="rId9" Type="http://schemas.openxmlformats.org/officeDocument/2006/relationships/hyperlink" Target="https://stream.massey.ac.nz/course/view.php?id=22&amp;section=17"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4.xml"/><Relationship Id="rId5" Type="http://schemas.openxmlformats.org/officeDocument/2006/relationships/hyperlink" Target="https://massey-nz.libcal.com/" TargetMode="External"/><Relationship Id="rId4" Type="http://schemas.openxmlformats.org/officeDocument/2006/relationships/hyperlink" Target="mailto:learnersuccess@massey.ac.n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1C8830-97A0-1544-8FC5-5BBDEA317A8A}"/>
              </a:ext>
            </a:extLst>
          </p:cNvPr>
          <p:cNvSpPr>
            <a:spLocks noGrp="1"/>
          </p:cNvSpPr>
          <p:nvPr>
            <p:ph type="title" idx="4294967295"/>
          </p:nvPr>
        </p:nvSpPr>
        <p:spPr>
          <a:xfrm>
            <a:off x="768350" y="2984500"/>
            <a:ext cx="9155113" cy="210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5291" b="0" i="0" u="none" strike="noStrike" kern="1200" cap="all" spc="143" normalizeH="0" baseline="0" noProof="0" dirty="0">
                <a:ln>
                  <a:noFill/>
                </a:ln>
                <a:solidFill>
                  <a:schemeClr val="bg1"/>
                </a:solidFill>
                <a:effectLst/>
                <a:uLnTx/>
                <a:uFillTx/>
                <a:latin typeface="Univers" panose="020B0503020202020204" pitchFamily="34" charset="0"/>
                <a:ea typeface="+mn-ea"/>
                <a:cs typeface="+mn-cs"/>
              </a:rPr>
              <a:t>How to do critical analysis</a:t>
            </a:r>
          </a:p>
        </p:txBody>
      </p:sp>
      <p:pic>
        <p:nvPicPr>
          <p:cNvPr id="3" name="Picture 2" descr="STUDYUP: KNOWLEDGE TO GO">
            <a:hlinkClick r:id="rId2"/>
            <a:extLst>
              <a:ext uri="{FF2B5EF4-FFF2-40B4-BE49-F238E27FC236}">
                <a16:creationId xmlns:a16="http://schemas.microsoft.com/office/drawing/2014/main" id="{28779ED6-4811-4437-9C4C-19A5CF00C7D3}"/>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1520" y="195486"/>
            <a:ext cx="3096344" cy="1008112"/>
          </a:xfrm>
          <a:prstGeom prst="rect">
            <a:avLst/>
          </a:prstGeom>
          <a:noFill/>
          <a:ln>
            <a:noFill/>
          </a:ln>
        </p:spPr>
      </p:pic>
      <p:pic>
        <p:nvPicPr>
          <p:cNvPr id="5" name="Picture 4" descr="Centre for Learner Success logo">
            <a:extLst>
              <a:ext uri="{FF2B5EF4-FFF2-40B4-BE49-F238E27FC236}">
                <a16:creationId xmlns:a16="http://schemas.microsoft.com/office/drawing/2014/main" id="{F5BC316B-78AC-412C-B262-5470C16CDBAA}"/>
              </a:ext>
            </a:extLst>
          </p:cNvPr>
          <p:cNvPicPr>
            <a:picLocks noChangeAspect="1"/>
          </p:cNvPicPr>
          <p:nvPr/>
        </p:nvPicPr>
        <p:blipFill>
          <a:blip r:embed="rId4"/>
          <a:stretch>
            <a:fillRect/>
          </a:stretch>
        </p:blipFill>
        <p:spPr>
          <a:xfrm>
            <a:off x="251520" y="5854491"/>
            <a:ext cx="1591467" cy="1019111"/>
          </a:xfrm>
          <a:prstGeom prst="rect">
            <a:avLst/>
          </a:prstGeom>
        </p:spPr>
      </p:pic>
    </p:spTree>
    <p:extLst>
      <p:ext uri="{BB962C8B-B14F-4D97-AF65-F5344CB8AC3E}">
        <p14:creationId xmlns:p14="http://schemas.microsoft.com/office/powerpoint/2010/main" val="2976012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774743-9779-4435-8412-9ECBB9009D52}"/>
              </a:ext>
            </a:extLst>
          </p:cNvPr>
          <p:cNvSpPr>
            <a:spLocks noGrp="1"/>
          </p:cNvSpPr>
          <p:nvPr>
            <p:ph type="title" idx="4294967295"/>
          </p:nvPr>
        </p:nvSpPr>
        <p:spPr>
          <a:xfrm>
            <a:off x="768350" y="1273175"/>
            <a:ext cx="9155113" cy="15827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Usually, the bulk of an assignment presents analysis</a:t>
            </a:r>
          </a:p>
        </p:txBody>
      </p:sp>
      <p:sp>
        <p:nvSpPr>
          <p:cNvPr id="3" name="Text Placeholder 2">
            <a:extLst>
              <a:ext uri="{FF2B5EF4-FFF2-40B4-BE49-F238E27FC236}">
                <a16:creationId xmlns:a16="http://schemas.microsoft.com/office/drawing/2014/main" id="{8CFF50DC-C011-48A5-A353-6D0612A8DC8C}"/>
              </a:ext>
            </a:extLst>
          </p:cNvPr>
          <p:cNvSpPr>
            <a:spLocks noGrp="1"/>
          </p:cNvSpPr>
          <p:nvPr>
            <p:ph type="body" sz="quarter" idx="12"/>
          </p:nvPr>
        </p:nvSpPr>
        <p:spPr>
          <a:xfrm>
            <a:off x="868680" y="3204159"/>
            <a:ext cx="9320098" cy="3568362"/>
          </a:xfrm>
        </p:spPr>
        <p:txBody>
          <a:bodyPr numCol="1">
            <a:normAutofit lnSpcReduction="10000"/>
          </a:bodyPr>
          <a:lstStyle/>
          <a:p>
            <a:r>
              <a:rPr lang="en-NZ" sz="1600" dirty="0"/>
              <a:t>Description alone is often insufficient for academic assignments because:</a:t>
            </a:r>
          </a:p>
          <a:p>
            <a:pPr marL="285750" indent="-285750">
              <a:buFont typeface="Arial" panose="020B0604020202020204" pitchFamily="34" charset="0"/>
              <a:buChar char="•"/>
            </a:pPr>
            <a:r>
              <a:rPr lang="en-NZ" sz="1600" dirty="0"/>
              <a:t>It just repeats what is in lectures/readings</a:t>
            </a:r>
          </a:p>
          <a:p>
            <a:pPr marL="285750" indent="-285750">
              <a:buFont typeface="Arial" panose="020B0604020202020204" pitchFamily="34" charset="0"/>
              <a:buChar char="•"/>
            </a:pPr>
            <a:r>
              <a:rPr lang="en-NZ" sz="1600" dirty="0"/>
              <a:t>Without critical analysis it can be unclear if the topic has been fully understood</a:t>
            </a:r>
          </a:p>
          <a:p>
            <a:pPr marL="285750" indent="-285750">
              <a:buFont typeface="Arial" panose="020B0604020202020204" pitchFamily="34" charset="0"/>
              <a:buChar char="•"/>
            </a:pPr>
            <a:r>
              <a:rPr lang="en-NZ" sz="1600" dirty="0"/>
              <a:t>It doesn’t show evidence of personal synthesis</a:t>
            </a:r>
          </a:p>
          <a:p>
            <a:pPr marL="285750" indent="-285750">
              <a:buFont typeface="Arial" panose="020B0604020202020204" pitchFamily="34" charset="0"/>
              <a:buChar char="•"/>
            </a:pPr>
            <a:r>
              <a:rPr lang="en-NZ" sz="1600" dirty="0"/>
              <a:t>It doesn’t provide an appraisal/evaluation</a:t>
            </a:r>
          </a:p>
          <a:p>
            <a:pPr marL="285750" indent="-285750">
              <a:buFont typeface="Arial" panose="020B0604020202020204" pitchFamily="34" charset="0"/>
              <a:buChar char="•"/>
            </a:pPr>
            <a:r>
              <a:rPr lang="en-NZ" sz="1600" dirty="0"/>
              <a:t>It doesn’t show any originality</a:t>
            </a:r>
          </a:p>
          <a:p>
            <a:pPr marL="285750" indent="-285750">
              <a:buFont typeface="Arial" panose="020B0604020202020204" pitchFamily="34" charset="0"/>
              <a:buChar char="•"/>
            </a:pPr>
            <a:r>
              <a:rPr lang="en-NZ" sz="1600" dirty="0"/>
              <a:t>It doesn’t indicate what conclusion should be reached</a:t>
            </a:r>
          </a:p>
          <a:p>
            <a:endParaRPr lang="en-NZ" dirty="0"/>
          </a:p>
        </p:txBody>
      </p:sp>
    </p:spTree>
    <p:extLst>
      <p:ext uri="{BB962C8B-B14F-4D97-AF65-F5344CB8AC3E}">
        <p14:creationId xmlns:p14="http://schemas.microsoft.com/office/powerpoint/2010/main" val="3068610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80B2D5-0FD2-428A-83E1-02832FDA8C13}"/>
              </a:ext>
            </a:extLst>
          </p:cNvPr>
          <p:cNvSpPr>
            <a:spLocks noGrp="1"/>
          </p:cNvSpPr>
          <p:nvPr>
            <p:ph type="title" idx="4294967295"/>
          </p:nvPr>
        </p:nvSpPr>
        <p:spPr>
          <a:xfrm>
            <a:off x="768350" y="1190625"/>
            <a:ext cx="9155113" cy="8302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Part two: analysis</a:t>
            </a:r>
          </a:p>
        </p:txBody>
      </p:sp>
      <p:graphicFrame>
        <p:nvGraphicFramePr>
          <p:cNvPr id="4" name="Table 4">
            <a:extLst>
              <a:ext uri="{FF2B5EF4-FFF2-40B4-BE49-F238E27FC236}">
                <a16:creationId xmlns:a16="http://schemas.microsoft.com/office/drawing/2014/main" id="{AC98CD2D-C579-4250-97D3-498BE82D6067}"/>
              </a:ext>
            </a:extLst>
          </p:cNvPr>
          <p:cNvGraphicFramePr>
            <a:graphicFrameLocks noGrp="1"/>
          </p:cNvGraphicFramePr>
          <p:nvPr>
            <p:extLst>
              <p:ext uri="{D42A27DB-BD31-4B8C-83A1-F6EECF244321}">
                <p14:modId xmlns:p14="http://schemas.microsoft.com/office/powerpoint/2010/main" val="1671840589"/>
              </p:ext>
            </p:extLst>
          </p:nvPr>
        </p:nvGraphicFramePr>
        <p:xfrm>
          <a:off x="768210" y="2231137"/>
          <a:ext cx="9418320" cy="4287520"/>
        </p:xfrm>
        <a:graphic>
          <a:graphicData uri="http://schemas.openxmlformats.org/drawingml/2006/table">
            <a:tbl>
              <a:tblPr firstRow="1" bandRow="1">
                <a:tableStyleId>{5C22544A-7EE6-4342-B048-85BDC9FD1C3A}</a:tableStyleId>
              </a:tblPr>
              <a:tblGrid>
                <a:gridCol w="4709160">
                  <a:extLst>
                    <a:ext uri="{9D8B030D-6E8A-4147-A177-3AD203B41FA5}">
                      <a16:colId xmlns:a16="http://schemas.microsoft.com/office/drawing/2014/main" val="1339464797"/>
                    </a:ext>
                  </a:extLst>
                </a:gridCol>
                <a:gridCol w="4709160">
                  <a:extLst>
                    <a:ext uri="{9D8B030D-6E8A-4147-A177-3AD203B41FA5}">
                      <a16:colId xmlns:a16="http://schemas.microsoft.com/office/drawing/2014/main" val="3439669467"/>
                    </a:ext>
                  </a:extLst>
                </a:gridCol>
              </a:tblGrid>
              <a:tr h="370840">
                <a:tc>
                  <a:txBody>
                    <a:bodyPr/>
                    <a:lstStyle/>
                    <a:p>
                      <a:r>
                        <a:rPr lang="en-NZ" sz="1600" dirty="0">
                          <a:latin typeface="Arial" panose="020B0604020202020204" pitchFamily="34" charset="0"/>
                          <a:cs typeface="Arial" panose="020B0604020202020204" pitchFamily="34" charset="0"/>
                        </a:rPr>
                        <a:t>Descriptive Writing</a:t>
                      </a:r>
                    </a:p>
                  </a:txBody>
                  <a:tcPr/>
                </a:tc>
                <a:tc>
                  <a:txBody>
                    <a:bodyPr/>
                    <a:lstStyle/>
                    <a:p>
                      <a:r>
                        <a:rPr lang="en-NZ" sz="1600" dirty="0">
                          <a:latin typeface="Arial" panose="020B0604020202020204" pitchFamily="34" charset="0"/>
                          <a:cs typeface="Arial" panose="020B0604020202020204" pitchFamily="34" charset="0"/>
                        </a:rPr>
                        <a:t>Critical Analytical Writing</a:t>
                      </a:r>
                    </a:p>
                  </a:txBody>
                  <a:tcPr/>
                </a:tc>
                <a:extLst>
                  <a:ext uri="{0D108BD9-81ED-4DB2-BD59-A6C34878D82A}">
                    <a16:rowId xmlns:a16="http://schemas.microsoft.com/office/drawing/2014/main" val="1140148128"/>
                  </a:ext>
                </a:extLst>
              </a:tr>
              <a:tr h="370840">
                <a:tc>
                  <a:txBody>
                    <a:bodyPr/>
                    <a:lstStyle/>
                    <a:p>
                      <a:r>
                        <a:rPr lang="en-NZ" sz="1600" dirty="0">
                          <a:latin typeface="Arial" panose="020B0604020202020204" pitchFamily="34" charset="0"/>
                          <a:cs typeface="Arial" panose="020B0604020202020204" pitchFamily="34" charset="0"/>
                        </a:rPr>
                        <a:t>States what happened</a:t>
                      </a:r>
                    </a:p>
                  </a:txBody>
                  <a:tcPr/>
                </a:tc>
                <a:tc>
                  <a:txBody>
                    <a:bodyPr/>
                    <a:lstStyle/>
                    <a:p>
                      <a:r>
                        <a:rPr lang="en-NZ" sz="1600" dirty="0">
                          <a:latin typeface="Arial" panose="020B0604020202020204" pitchFamily="34" charset="0"/>
                          <a:cs typeface="Arial" panose="020B0604020202020204" pitchFamily="34" charset="0"/>
                        </a:rPr>
                        <a:t>Makes reasoned judgements</a:t>
                      </a:r>
                    </a:p>
                  </a:txBody>
                  <a:tcPr/>
                </a:tc>
                <a:extLst>
                  <a:ext uri="{0D108BD9-81ED-4DB2-BD59-A6C34878D82A}">
                    <a16:rowId xmlns:a16="http://schemas.microsoft.com/office/drawing/2014/main" val="791590040"/>
                  </a:ext>
                </a:extLst>
              </a:tr>
              <a:tr h="370840">
                <a:tc>
                  <a:txBody>
                    <a:bodyPr/>
                    <a:lstStyle/>
                    <a:p>
                      <a:r>
                        <a:rPr lang="en-NZ" sz="1600" dirty="0">
                          <a:latin typeface="Arial" panose="020B0604020202020204" pitchFamily="34" charset="0"/>
                          <a:cs typeface="Arial" panose="020B0604020202020204" pitchFamily="34" charset="0"/>
                        </a:rPr>
                        <a:t>Gives information</a:t>
                      </a:r>
                    </a:p>
                  </a:txBody>
                  <a:tcPr/>
                </a:tc>
                <a:tc>
                  <a:txBody>
                    <a:bodyPr/>
                    <a:lstStyle/>
                    <a:p>
                      <a:r>
                        <a:rPr lang="en-NZ" sz="1600" dirty="0">
                          <a:latin typeface="Arial" panose="020B0604020202020204" pitchFamily="34" charset="0"/>
                          <a:cs typeface="Arial" panose="020B0604020202020204" pitchFamily="34" charset="0"/>
                        </a:rPr>
                        <a:t>Examines assumptions, premises, and conclusions</a:t>
                      </a:r>
                    </a:p>
                  </a:txBody>
                  <a:tcPr/>
                </a:tc>
                <a:extLst>
                  <a:ext uri="{0D108BD9-81ED-4DB2-BD59-A6C34878D82A}">
                    <a16:rowId xmlns:a16="http://schemas.microsoft.com/office/drawing/2014/main" val="1899888262"/>
                  </a:ext>
                </a:extLst>
              </a:tr>
              <a:tr h="370840">
                <a:tc>
                  <a:txBody>
                    <a:bodyPr/>
                    <a:lstStyle/>
                    <a:p>
                      <a:r>
                        <a:rPr lang="en-NZ" sz="1600" dirty="0">
                          <a:latin typeface="Arial" panose="020B0604020202020204" pitchFamily="34" charset="0"/>
                          <a:cs typeface="Arial" panose="020B0604020202020204" pitchFamily="34" charset="0"/>
                        </a:rPr>
                        <a:t>Lists details</a:t>
                      </a:r>
                    </a:p>
                  </a:txBody>
                  <a:tcPr/>
                </a:tc>
                <a:tc>
                  <a:txBody>
                    <a:bodyPr/>
                    <a:lstStyle/>
                    <a:p>
                      <a:r>
                        <a:rPr lang="en-NZ" sz="1600" dirty="0">
                          <a:latin typeface="Arial" panose="020B0604020202020204" pitchFamily="34" charset="0"/>
                          <a:cs typeface="Arial" panose="020B0604020202020204" pitchFamily="34" charset="0"/>
                        </a:rPr>
                        <a:t>Argues a case according to the evidence</a:t>
                      </a:r>
                    </a:p>
                  </a:txBody>
                  <a:tcPr/>
                </a:tc>
                <a:extLst>
                  <a:ext uri="{0D108BD9-81ED-4DB2-BD59-A6C34878D82A}">
                    <a16:rowId xmlns:a16="http://schemas.microsoft.com/office/drawing/2014/main" val="2668725936"/>
                  </a:ext>
                </a:extLst>
              </a:tr>
              <a:tr h="370840">
                <a:tc>
                  <a:txBody>
                    <a:bodyPr/>
                    <a:lstStyle/>
                    <a:p>
                      <a:r>
                        <a:rPr lang="en-NZ" sz="1600" dirty="0">
                          <a:latin typeface="Arial" panose="020B0604020202020204" pitchFamily="34" charset="0"/>
                          <a:cs typeface="Arial" panose="020B0604020202020204" pitchFamily="34" charset="0"/>
                        </a:rPr>
                        <a:t>Explains how something works</a:t>
                      </a:r>
                    </a:p>
                  </a:txBody>
                  <a:tcPr/>
                </a:tc>
                <a:tc>
                  <a:txBody>
                    <a:bodyPr/>
                    <a:lstStyle/>
                    <a:p>
                      <a:r>
                        <a:rPr lang="en-NZ" sz="1600" dirty="0">
                          <a:latin typeface="Arial" panose="020B0604020202020204" pitchFamily="34" charset="0"/>
                          <a:cs typeface="Arial" panose="020B0604020202020204" pitchFamily="34" charset="0"/>
                        </a:rPr>
                        <a:t>Draws conclusions</a:t>
                      </a:r>
                    </a:p>
                  </a:txBody>
                  <a:tcPr/>
                </a:tc>
                <a:extLst>
                  <a:ext uri="{0D108BD9-81ED-4DB2-BD59-A6C34878D82A}">
                    <a16:rowId xmlns:a16="http://schemas.microsoft.com/office/drawing/2014/main" val="3484526191"/>
                  </a:ext>
                </a:extLst>
              </a:tr>
              <a:tr h="370840">
                <a:tc>
                  <a:txBody>
                    <a:bodyPr/>
                    <a:lstStyle/>
                    <a:p>
                      <a:r>
                        <a:rPr lang="en-NZ" sz="1600" dirty="0">
                          <a:latin typeface="Arial" panose="020B0604020202020204" pitchFamily="34" charset="0"/>
                          <a:cs typeface="Arial" panose="020B0604020202020204" pitchFamily="34" charset="0"/>
                        </a:rPr>
                        <a:t>States what something is like</a:t>
                      </a:r>
                    </a:p>
                  </a:txBody>
                  <a:tcPr/>
                </a:tc>
                <a:tc>
                  <a:txBody>
                    <a:bodyPr/>
                    <a:lstStyle/>
                    <a:p>
                      <a:r>
                        <a:rPr lang="en-NZ" sz="1600" dirty="0">
                          <a:latin typeface="Arial" panose="020B0604020202020204" pitchFamily="34" charset="0"/>
                          <a:cs typeface="Arial" panose="020B0604020202020204" pitchFamily="34" charset="0"/>
                        </a:rPr>
                        <a:t>Evaluates evidence</a:t>
                      </a:r>
                    </a:p>
                  </a:txBody>
                  <a:tcPr/>
                </a:tc>
                <a:extLst>
                  <a:ext uri="{0D108BD9-81ED-4DB2-BD59-A6C34878D82A}">
                    <a16:rowId xmlns:a16="http://schemas.microsoft.com/office/drawing/2014/main" val="1910804651"/>
                  </a:ext>
                </a:extLst>
              </a:tr>
              <a:tr h="370840">
                <a:tc>
                  <a:txBody>
                    <a:bodyPr/>
                    <a:lstStyle/>
                    <a:p>
                      <a:r>
                        <a:rPr lang="en-NZ" sz="1600" dirty="0">
                          <a:latin typeface="Arial" panose="020B0604020202020204" pitchFamily="34" charset="0"/>
                          <a:cs typeface="Arial" panose="020B0604020202020204" pitchFamily="34" charset="0"/>
                        </a:rPr>
                        <a:t>States the order in which things happened</a:t>
                      </a:r>
                    </a:p>
                  </a:txBody>
                  <a:tcPr/>
                </a:tc>
                <a:tc>
                  <a:txBody>
                    <a:bodyPr/>
                    <a:lstStyle/>
                    <a:p>
                      <a:r>
                        <a:rPr lang="en-NZ" sz="1600" dirty="0">
                          <a:latin typeface="Arial" panose="020B0604020202020204" pitchFamily="34" charset="0"/>
                          <a:cs typeface="Arial" panose="020B0604020202020204" pitchFamily="34" charset="0"/>
                        </a:rPr>
                        <a:t>Evaluates theories</a:t>
                      </a:r>
                    </a:p>
                  </a:txBody>
                  <a:tcPr/>
                </a:tc>
                <a:extLst>
                  <a:ext uri="{0D108BD9-81ED-4DB2-BD59-A6C34878D82A}">
                    <a16:rowId xmlns:a16="http://schemas.microsoft.com/office/drawing/2014/main" val="31966242"/>
                  </a:ext>
                </a:extLst>
              </a:tr>
              <a:tr h="370840">
                <a:tc>
                  <a:txBody>
                    <a:bodyPr/>
                    <a:lstStyle/>
                    <a:p>
                      <a:r>
                        <a:rPr lang="en-NZ" sz="1600" dirty="0">
                          <a:latin typeface="Arial" panose="020B0604020202020204" pitchFamily="34" charset="0"/>
                          <a:cs typeface="Arial" panose="020B0604020202020204" pitchFamily="34" charset="0"/>
                        </a:rPr>
                        <a:t>Says how to do something</a:t>
                      </a:r>
                    </a:p>
                  </a:txBody>
                  <a:tcPr/>
                </a:tc>
                <a:tc>
                  <a:txBody>
                    <a:bodyPr/>
                    <a:lstStyle/>
                    <a:p>
                      <a:r>
                        <a:rPr lang="en-NZ" sz="1600" dirty="0">
                          <a:latin typeface="Arial" panose="020B0604020202020204" pitchFamily="34" charset="0"/>
                          <a:cs typeface="Arial" panose="020B0604020202020204" pitchFamily="34" charset="0"/>
                        </a:rPr>
                        <a:t>Weighs up information</a:t>
                      </a:r>
                    </a:p>
                  </a:txBody>
                  <a:tcPr/>
                </a:tc>
                <a:extLst>
                  <a:ext uri="{0D108BD9-81ED-4DB2-BD59-A6C34878D82A}">
                    <a16:rowId xmlns:a16="http://schemas.microsoft.com/office/drawing/2014/main" val="1037566232"/>
                  </a:ext>
                </a:extLst>
              </a:tr>
              <a:tr h="370840">
                <a:tc>
                  <a:txBody>
                    <a:bodyPr/>
                    <a:lstStyle/>
                    <a:p>
                      <a:r>
                        <a:rPr lang="en-NZ" sz="1600" dirty="0">
                          <a:latin typeface="Arial" panose="020B0604020202020204" pitchFamily="34" charset="0"/>
                          <a:cs typeface="Arial" panose="020B0604020202020204" pitchFamily="34" charset="0"/>
                        </a:rPr>
                        <a:t>Explains what a theory says</a:t>
                      </a:r>
                    </a:p>
                  </a:txBody>
                  <a:tcPr/>
                </a:tc>
                <a:tc>
                  <a:txBody>
                    <a:bodyPr/>
                    <a:lstStyle/>
                    <a:p>
                      <a:r>
                        <a:rPr lang="en-NZ" sz="1600" dirty="0">
                          <a:latin typeface="Arial" panose="020B0604020202020204" pitchFamily="34" charset="0"/>
                          <a:cs typeface="Arial" panose="020B0604020202020204" pitchFamily="34" charset="0"/>
                        </a:rPr>
                        <a:t>Indicates why something will work best</a:t>
                      </a:r>
                    </a:p>
                  </a:txBody>
                  <a:tcPr/>
                </a:tc>
                <a:extLst>
                  <a:ext uri="{0D108BD9-81ED-4DB2-BD59-A6C34878D82A}">
                    <a16:rowId xmlns:a16="http://schemas.microsoft.com/office/drawing/2014/main" val="1132595455"/>
                  </a:ext>
                </a:extLst>
              </a:tr>
              <a:tr h="370840">
                <a:tc>
                  <a:txBody>
                    <a:bodyPr/>
                    <a:lstStyle/>
                    <a:p>
                      <a:r>
                        <a:rPr lang="en-NZ" sz="1600" dirty="0">
                          <a:latin typeface="Arial" panose="020B0604020202020204" pitchFamily="34" charset="0"/>
                          <a:cs typeface="Arial" panose="020B0604020202020204" pitchFamily="34" charset="0"/>
                        </a:rPr>
                        <a:t>Notes the method used</a:t>
                      </a:r>
                    </a:p>
                  </a:txBody>
                  <a:tcPr/>
                </a:tc>
                <a:tc>
                  <a:txBody>
                    <a:bodyPr/>
                    <a:lstStyle/>
                    <a:p>
                      <a:r>
                        <a:rPr lang="en-NZ" sz="1600" dirty="0">
                          <a:latin typeface="Arial" panose="020B0604020202020204" pitchFamily="34" charset="0"/>
                          <a:cs typeface="Arial" panose="020B0604020202020204" pitchFamily="34" charset="0"/>
                        </a:rPr>
                        <a:t>Evaluates strengths and weaknesses</a:t>
                      </a:r>
                    </a:p>
                  </a:txBody>
                  <a:tcPr/>
                </a:tc>
                <a:extLst>
                  <a:ext uri="{0D108BD9-81ED-4DB2-BD59-A6C34878D82A}">
                    <a16:rowId xmlns:a16="http://schemas.microsoft.com/office/drawing/2014/main" val="164214937"/>
                  </a:ext>
                </a:extLst>
              </a:tr>
              <a:tr h="370840">
                <a:tc>
                  <a:txBody>
                    <a:bodyPr/>
                    <a:lstStyle/>
                    <a:p>
                      <a:r>
                        <a:rPr lang="en-NZ" sz="1600" dirty="0">
                          <a:latin typeface="Arial" panose="020B0604020202020204" pitchFamily="34" charset="0"/>
                          <a:cs typeface="Arial" panose="020B0604020202020204" pitchFamily="34" charset="0"/>
                        </a:rPr>
                        <a:t>Says when something occurred</a:t>
                      </a:r>
                    </a:p>
                  </a:txBody>
                  <a:tcPr/>
                </a:tc>
                <a:tc>
                  <a:txBody>
                    <a:bodyPr/>
                    <a:lstStyle/>
                    <a:p>
                      <a:r>
                        <a:rPr lang="en-NZ" sz="1600" dirty="0">
                          <a:latin typeface="Arial" panose="020B0604020202020204" pitchFamily="34" charset="0"/>
                          <a:cs typeface="Arial" panose="020B0604020202020204" pitchFamily="34" charset="0"/>
                        </a:rPr>
                        <a:t>Identifies the significance</a:t>
                      </a:r>
                    </a:p>
                  </a:txBody>
                  <a:tcPr/>
                </a:tc>
                <a:extLst>
                  <a:ext uri="{0D108BD9-81ED-4DB2-BD59-A6C34878D82A}">
                    <a16:rowId xmlns:a16="http://schemas.microsoft.com/office/drawing/2014/main" val="2646556130"/>
                  </a:ext>
                </a:extLst>
              </a:tr>
            </a:tbl>
          </a:graphicData>
        </a:graphic>
      </p:graphicFrame>
    </p:spTree>
    <p:extLst>
      <p:ext uri="{BB962C8B-B14F-4D97-AF65-F5344CB8AC3E}">
        <p14:creationId xmlns:p14="http://schemas.microsoft.com/office/powerpoint/2010/main" val="86785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CF9B4A-B60C-403B-AE99-ED571CCC4D94}"/>
              </a:ext>
            </a:extLst>
          </p:cNvPr>
          <p:cNvSpPr>
            <a:spLocks noGrp="1"/>
          </p:cNvSpPr>
          <p:nvPr>
            <p:ph type="title" idx="4294967295"/>
          </p:nvPr>
        </p:nvSpPr>
        <p:spPr>
          <a:xfrm>
            <a:off x="768350" y="1647825"/>
            <a:ext cx="9155113" cy="15827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4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What is analysed and how you analyse it will vary for different topics?</a:t>
            </a:r>
          </a:p>
        </p:txBody>
      </p:sp>
      <p:sp>
        <p:nvSpPr>
          <p:cNvPr id="3" name="Text Placeholder 2">
            <a:extLst>
              <a:ext uri="{FF2B5EF4-FFF2-40B4-BE49-F238E27FC236}">
                <a16:creationId xmlns:a16="http://schemas.microsoft.com/office/drawing/2014/main" id="{B2AE6767-764D-4BF2-98A9-3691C110AA8D}"/>
              </a:ext>
            </a:extLst>
          </p:cNvPr>
          <p:cNvSpPr>
            <a:spLocks noGrp="1"/>
          </p:cNvSpPr>
          <p:nvPr>
            <p:ph type="body" sz="quarter" idx="12"/>
          </p:nvPr>
        </p:nvSpPr>
        <p:spPr>
          <a:xfrm>
            <a:off x="721786" y="4502425"/>
            <a:ext cx="9248240" cy="2011959"/>
          </a:xfrm>
        </p:spPr>
        <p:txBody>
          <a:bodyPr numCol="1">
            <a:normAutofit/>
          </a:bodyPr>
          <a:lstStyle/>
          <a:p>
            <a:r>
              <a:rPr lang="en-NZ" sz="1800" dirty="0"/>
              <a:t>A common form of analysis is case study analysis</a:t>
            </a:r>
          </a:p>
        </p:txBody>
      </p:sp>
    </p:spTree>
    <p:extLst>
      <p:ext uri="{BB962C8B-B14F-4D97-AF65-F5344CB8AC3E}">
        <p14:creationId xmlns:p14="http://schemas.microsoft.com/office/powerpoint/2010/main" val="137222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15FE84-EA3E-4660-A861-D941AE79C0CA}"/>
              </a:ext>
            </a:extLst>
          </p:cNvPr>
          <p:cNvSpPr>
            <a:spLocks noGrp="1"/>
          </p:cNvSpPr>
          <p:nvPr>
            <p:ph type="title" idx="4294967295"/>
          </p:nvPr>
        </p:nvSpPr>
        <p:spPr>
          <a:xfrm>
            <a:off x="768350" y="1282700"/>
            <a:ext cx="9155113" cy="12874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Analysis example: application to a case</a:t>
            </a:r>
          </a:p>
        </p:txBody>
      </p:sp>
      <p:sp>
        <p:nvSpPr>
          <p:cNvPr id="3" name="Text Placeholder 2">
            <a:extLst>
              <a:ext uri="{FF2B5EF4-FFF2-40B4-BE49-F238E27FC236}">
                <a16:creationId xmlns:a16="http://schemas.microsoft.com/office/drawing/2014/main" id="{3B11D3B6-CEF9-4143-8196-9EC4532A622D}"/>
              </a:ext>
            </a:extLst>
          </p:cNvPr>
          <p:cNvSpPr>
            <a:spLocks noGrp="1"/>
          </p:cNvSpPr>
          <p:nvPr>
            <p:ph type="body" sz="quarter" idx="12"/>
          </p:nvPr>
        </p:nvSpPr>
        <p:spPr>
          <a:xfrm>
            <a:off x="616226" y="2597886"/>
            <a:ext cx="9531626" cy="4478776"/>
          </a:xfrm>
        </p:spPr>
        <p:txBody>
          <a:bodyPr numCol="1">
            <a:noAutofit/>
          </a:bodyPr>
          <a:lstStyle/>
          <a:p>
            <a:r>
              <a:rPr lang="en-NZ" sz="1600" dirty="0">
                <a:solidFill>
                  <a:srgbClr val="FFC000"/>
                </a:solidFill>
              </a:rPr>
              <a:t>Essay question: How is the general environment likely to impact a New Zealand business in the next 10-15 years?</a:t>
            </a:r>
          </a:p>
          <a:p>
            <a:pPr>
              <a:lnSpc>
                <a:spcPct val="113000"/>
              </a:lnSpc>
            </a:pPr>
            <a:r>
              <a:rPr lang="en-NZ" sz="1600" dirty="0"/>
              <a:t>The conditions in the economic dimension as reflected in the inflation and interest rates, the continuation of the current growth stage in the economic cycle and the economic pay disparity within New Zealand will have an impact on Fonterra in the next 10-15 years. Currently the New Zealand economy is expanding with a low official cash rate (OCR) being mirrored in the inflation rate, due to the Policy Target Agreement (PTA) between the Reserve Bank of New Zealand and the government requiring inflation at a 1-3% level for the next 5 years (Treasury, 2015). The unfairness of the current low payments to farmers not reflecting the economic climate will most likely result in pressure for Fonterra to make changes in the next 10-15 years. Pressures could also be exerted from outside the economic dimension, for example from political and sociocultural forces, and are likely to be a factor in the reconsideration of an ethical recompense as Fonterra aligns payments with the economic climate affecting farmers.</a:t>
            </a:r>
          </a:p>
          <a:p>
            <a:r>
              <a:rPr lang="en-NZ" sz="1600" dirty="0">
                <a:solidFill>
                  <a:srgbClr val="FFC000"/>
                </a:solidFill>
              </a:rPr>
              <a:t>In what ways does the above display critical analysis?</a:t>
            </a:r>
          </a:p>
          <a:p>
            <a:endParaRPr lang="en-NZ" sz="1600" dirty="0"/>
          </a:p>
          <a:p>
            <a:endParaRPr lang="en-NZ" dirty="0"/>
          </a:p>
        </p:txBody>
      </p:sp>
    </p:spTree>
    <p:extLst>
      <p:ext uri="{BB962C8B-B14F-4D97-AF65-F5344CB8AC3E}">
        <p14:creationId xmlns:p14="http://schemas.microsoft.com/office/powerpoint/2010/main" val="2251210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48F37F-5A8D-444F-8A6D-FAEE9FE9D0C9}"/>
              </a:ext>
            </a:extLst>
          </p:cNvPr>
          <p:cNvSpPr>
            <a:spLocks noGrp="1"/>
          </p:cNvSpPr>
          <p:nvPr>
            <p:ph type="title" idx="4294967295"/>
          </p:nvPr>
        </p:nvSpPr>
        <p:spPr>
          <a:xfrm>
            <a:off x="768350" y="1647825"/>
            <a:ext cx="9155113" cy="7207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Application to a case</a:t>
            </a:r>
          </a:p>
        </p:txBody>
      </p:sp>
      <p:sp>
        <p:nvSpPr>
          <p:cNvPr id="3" name="Text Placeholder 2">
            <a:extLst>
              <a:ext uri="{FF2B5EF4-FFF2-40B4-BE49-F238E27FC236}">
                <a16:creationId xmlns:a16="http://schemas.microsoft.com/office/drawing/2014/main" id="{2DDB1160-FBA8-4A0B-921E-E07A284B1433}"/>
              </a:ext>
            </a:extLst>
          </p:cNvPr>
          <p:cNvSpPr>
            <a:spLocks noGrp="1"/>
          </p:cNvSpPr>
          <p:nvPr>
            <p:ph type="body" sz="quarter" idx="12"/>
          </p:nvPr>
        </p:nvSpPr>
        <p:spPr>
          <a:xfrm>
            <a:off x="768211" y="2386166"/>
            <a:ext cx="6108077" cy="4352563"/>
          </a:xfrm>
        </p:spPr>
        <p:txBody>
          <a:bodyPr numCol="1">
            <a:noAutofit/>
          </a:bodyPr>
          <a:lstStyle/>
          <a:p>
            <a:pPr>
              <a:lnSpc>
                <a:spcPct val="101000"/>
              </a:lnSpc>
            </a:pPr>
            <a:r>
              <a:rPr lang="en-NZ" sz="1600" dirty="0"/>
              <a:t>The conditions in the economic dimension as reflected in the inflation and interest rates, the continuation of the current growth stage in the economic cycle and the economic pay disparity within New Zealand will have an </a:t>
            </a:r>
            <a:r>
              <a:rPr lang="en-NZ" sz="1600" b="1" dirty="0">
                <a:solidFill>
                  <a:srgbClr val="FFC000"/>
                </a:solidFill>
              </a:rPr>
              <a:t>impact on Fonterra </a:t>
            </a:r>
            <a:r>
              <a:rPr lang="en-NZ" sz="1600" dirty="0"/>
              <a:t>in the next 10-15 years. Currently the New Zealand economy is expanding with a low official cash rate (OCR) being mirrored in the inflation rate, due to the Policy Target Agreement (PTA) between the Reserve Bank of New Zealand and the government </a:t>
            </a:r>
            <a:r>
              <a:rPr lang="en-NZ" sz="1600" b="1" dirty="0">
                <a:solidFill>
                  <a:srgbClr val="FFC000"/>
                </a:solidFill>
              </a:rPr>
              <a:t>requiring inflation at a 1-3% level for the next 5 years (Treasury, 2015). </a:t>
            </a:r>
            <a:r>
              <a:rPr lang="en-NZ" sz="1600" dirty="0"/>
              <a:t>The unfairness of the current low payments to farmers not reflecting the economic climate will most likely result in pressure for Fonterra to make changes in the next 10-15 years. </a:t>
            </a:r>
            <a:r>
              <a:rPr lang="en-NZ" sz="1600" b="1" dirty="0">
                <a:solidFill>
                  <a:srgbClr val="FFC000"/>
                </a:solidFill>
              </a:rPr>
              <a:t>Pressures could also be exerted from outside the economic dimension, for example from political and sociocultural forces, and are likely to be a factor in the reconsideration of an ethical recompense as Fonterra aligns payments with the economic climate affecting farmers.</a:t>
            </a:r>
          </a:p>
          <a:p>
            <a:endParaRPr lang="en-NZ" dirty="0"/>
          </a:p>
        </p:txBody>
      </p:sp>
      <p:sp>
        <p:nvSpPr>
          <p:cNvPr id="4" name="Arrow: Left 3" descr="This arrow points to an example of the author applying the topic of the economic dimension to a selected case of their choosing, Fonterra.">
            <a:extLst>
              <a:ext uri="{FF2B5EF4-FFF2-40B4-BE49-F238E27FC236}">
                <a16:creationId xmlns:a16="http://schemas.microsoft.com/office/drawing/2014/main" id="{14D12A9D-D1C3-4957-B6AF-F8D46E6FEFAA}"/>
              </a:ext>
            </a:extLst>
          </p:cNvPr>
          <p:cNvSpPr/>
          <p:nvPr/>
        </p:nvSpPr>
        <p:spPr>
          <a:xfrm>
            <a:off x="7192638" y="2657190"/>
            <a:ext cx="2323365" cy="994610"/>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800" dirty="0">
                <a:latin typeface="Arial" panose="020B0604020202020204" pitchFamily="34" charset="0"/>
                <a:cs typeface="Arial" panose="020B0604020202020204" pitchFamily="34" charset="0"/>
              </a:rPr>
              <a:t>Application</a:t>
            </a:r>
          </a:p>
        </p:txBody>
      </p:sp>
      <p:sp>
        <p:nvSpPr>
          <p:cNvPr id="5" name="Arrow: Left 4" descr="This arrow points to an example of the author using evidence (New Zealand Treasury data) in their writing to support their argument. Arguing a case according to the evidence is a feature of critical analytical writing. ">
            <a:extLst>
              <a:ext uri="{FF2B5EF4-FFF2-40B4-BE49-F238E27FC236}">
                <a16:creationId xmlns:a16="http://schemas.microsoft.com/office/drawing/2014/main" id="{BF35C576-4EED-4116-9AC7-3DDA76FECA0D}"/>
              </a:ext>
            </a:extLst>
          </p:cNvPr>
          <p:cNvSpPr/>
          <p:nvPr/>
        </p:nvSpPr>
        <p:spPr>
          <a:xfrm>
            <a:off x="7192637" y="3870841"/>
            <a:ext cx="2323366" cy="994610"/>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800" dirty="0">
                <a:latin typeface="Arial" panose="020B0604020202020204" pitchFamily="34" charset="0"/>
                <a:cs typeface="Arial" panose="020B0604020202020204" pitchFamily="34" charset="0"/>
              </a:rPr>
              <a:t>Evidence</a:t>
            </a:r>
          </a:p>
        </p:txBody>
      </p:sp>
      <p:sp>
        <p:nvSpPr>
          <p:cNvPr id="6" name="Left Arrow 5" descr="This arrow points to an example of the author forming a reasoned judgement on the factors that may influence Fonterra's payments to farmers in future. Making reasoned judgements, drawing conclusions, and identifying significance are all features of critical analytical writing. ">
            <a:extLst>
              <a:ext uri="{FF2B5EF4-FFF2-40B4-BE49-F238E27FC236}">
                <a16:creationId xmlns:a16="http://schemas.microsoft.com/office/drawing/2014/main" id="{FA6B2274-F569-465D-8DD4-DE8406339D64}"/>
              </a:ext>
            </a:extLst>
          </p:cNvPr>
          <p:cNvSpPr/>
          <p:nvPr/>
        </p:nvSpPr>
        <p:spPr>
          <a:xfrm>
            <a:off x="7198881" y="5084492"/>
            <a:ext cx="2323366" cy="1054415"/>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800" dirty="0">
                <a:latin typeface="Arial" panose="020B0604020202020204" pitchFamily="34" charset="0"/>
                <a:cs typeface="Arial" panose="020B0604020202020204" pitchFamily="34" charset="0"/>
              </a:rPr>
              <a:t>Example</a:t>
            </a:r>
          </a:p>
        </p:txBody>
      </p:sp>
    </p:spTree>
    <p:extLst>
      <p:ext uri="{BB962C8B-B14F-4D97-AF65-F5344CB8AC3E}">
        <p14:creationId xmlns:p14="http://schemas.microsoft.com/office/powerpoint/2010/main" val="8488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98C82A-C777-4784-A08E-2F5C282326D1}"/>
              </a:ext>
            </a:extLst>
          </p:cNvPr>
          <p:cNvSpPr>
            <a:spLocks noGrp="1"/>
          </p:cNvSpPr>
          <p:nvPr>
            <p:ph type="title" idx="4294967295"/>
          </p:nvPr>
        </p:nvSpPr>
        <p:spPr>
          <a:xfrm>
            <a:off x="841375" y="1336675"/>
            <a:ext cx="9155113" cy="10953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0" i="0" u="none" strike="noStrike" kern="1200" cap="all" spc="143" normalizeH="0" baseline="0" noProof="0">
                <a:ln>
                  <a:noFill/>
                </a:ln>
                <a:solidFill>
                  <a:srgbClr val="FFC000"/>
                </a:solidFill>
                <a:effectLst/>
                <a:uLnTx/>
                <a:uFillTx/>
                <a:latin typeface="Univers" panose="020B0503020202020204" pitchFamily="34" charset="0"/>
                <a:ea typeface="+mn-ea"/>
                <a:cs typeface="+mn-cs"/>
              </a:rPr>
              <a:t>Part three: Evaluating Arguments</a:t>
            </a:r>
            <a:endParaRPr kumimoji="0" lang="en-NZ" sz="40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endParaRPr>
          </a:p>
        </p:txBody>
      </p:sp>
      <p:sp>
        <p:nvSpPr>
          <p:cNvPr id="3" name="Text Placeholder 2">
            <a:extLst>
              <a:ext uri="{FF2B5EF4-FFF2-40B4-BE49-F238E27FC236}">
                <a16:creationId xmlns:a16="http://schemas.microsoft.com/office/drawing/2014/main" id="{68195AC9-1359-4209-BD27-D898CDC7CD89}"/>
              </a:ext>
            </a:extLst>
          </p:cNvPr>
          <p:cNvSpPr>
            <a:spLocks noGrp="1"/>
          </p:cNvSpPr>
          <p:nvPr>
            <p:ph type="body" sz="quarter" idx="12"/>
          </p:nvPr>
        </p:nvSpPr>
        <p:spPr>
          <a:xfrm>
            <a:off x="594360" y="2350782"/>
            <a:ext cx="9439085" cy="4589514"/>
          </a:xfrm>
        </p:spPr>
        <p:txBody>
          <a:bodyPr numCol="1">
            <a:noAutofit/>
          </a:bodyPr>
          <a:lstStyle/>
          <a:p>
            <a:pPr marL="0" marR="0" lvl="0" indent="0" algn="l" defTabSz="1007943" rtl="0" eaLnBrk="1" fontAlgn="auto" latinLnBrk="0" hangingPunct="1">
              <a:lnSpc>
                <a:spcPct val="113000"/>
              </a:lnSpc>
              <a:spcBef>
                <a:spcPts val="1102"/>
              </a:spcBef>
              <a:spcAft>
                <a:spcPts val="600"/>
              </a:spcAft>
              <a:buClrTx/>
              <a:buSzTx/>
              <a:buFont typeface="Arial" panose="020B0604020202020204" pitchFamily="34" charset="0"/>
              <a:buNone/>
              <a:tabLst/>
              <a:defRPr/>
            </a:pPr>
            <a:r>
              <a:rPr kumimoji="0" lang="en-NZ" sz="1600" b="0" i="0" u="none" strike="noStrike" kern="1200" cap="none" spc="0" normalizeH="0" baseline="0" noProof="0" dirty="0">
                <a:ln>
                  <a:noFill/>
                </a:ln>
                <a:solidFill>
                  <a:srgbClr val="FFC000"/>
                </a:solidFill>
                <a:effectLst/>
                <a:uLnTx/>
                <a:uFillTx/>
                <a:latin typeface="Arial" panose="020B0604020202020204" pitchFamily="34" charset="0"/>
                <a:ea typeface="+mn-ea"/>
                <a:cs typeface="Arial" panose="020B0604020202020204" pitchFamily="34" charset="0"/>
              </a:rPr>
              <a:t>Before you can evaluate an argument you need to understand what is being argued. Try asking yourself questions like:</a:t>
            </a:r>
          </a:p>
          <a:p>
            <a:pPr marL="357188" marR="0" lvl="0" indent="-357188" algn="l" defTabSz="1007943" rtl="0" eaLnBrk="1" fontAlgn="auto" latinLnBrk="0" hangingPunct="1">
              <a:lnSpc>
                <a:spcPct val="90000"/>
              </a:lnSpc>
              <a:spcBef>
                <a:spcPts val="1102"/>
              </a:spcBef>
              <a:spcAft>
                <a:spcPts val="60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What are they saying?</a:t>
            </a:r>
          </a:p>
          <a:p>
            <a:pPr marL="357188" marR="0" lvl="0" indent="-357188" algn="l" defTabSz="1007943" rtl="0" eaLnBrk="1" fontAlgn="auto" latinLnBrk="0" hangingPunct="1">
              <a:lnSpc>
                <a:spcPct val="90000"/>
              </a:lnSpc>
              <a:spcBef>
                <a:spcPts val="1102"/>
              </a:spcBef>
              <a:spcAft>
                <a:spcPts val="60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Why are they saying it?</a:t>
            </a:r>
          </a:p>
          <a:p>
            <a:pPr marL="357188" marR="0" lvl="0" indent="-357188" algn="l" defTabSz="1007943" rtl="0" eaLnBrk="1" fontAlgn="auto" latinLnBrk="0" hangingPunct="1">
              <a:lnSpc>
                <a:spcPct val="90000"/>
              </a:lnSpc>
              <a:spcBef>
                <a:spcPts val="1102"/>
              </a:spcBef>
              <a:spcAft>
                <a:spcPts val="60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What are their reasons?</a:t>
            </a:r>
          </a:p>
          <a:p>
            <a:pPr marL="0" marR="0" lvl="0" indent="0" algn="l" defTabSz="1007943" rtl="0" eaLnBrk="1" fontAlgn="auto" latinLnBrk="0" hangingPunct="1">
              <a:lnSpc>
                <a:spcPct val="113000"/>
              </a:lnSpc>
              <a:spcBef>
                <a:spcPts val="1102"/>
              </a:spcBef>
              <a:spcAft>
                <a:spcPts val="600"/>
              </a:spcAft>
              <a:buClrTx/>
              <a:buSzTx/>
              <a:buFont typeface="Arial" panose="020B0604020202020204" pitchFamily="34" charset="0"/>
              <a:buNone/>
              <a:tabLst/>
              <a:defRPr/>
            </a:pPr>
            <a:r>
              <a:rPr kumimoji="0" lang="en-NZ" sz="1600" b="0" i="0" u="none" strike="noStrike" kern="1200" cap="none" spc="0" normalizeH="0" baseline="0" noProof="0" dirty="0">
                <a:ln>
                  <a:noFill/>
                </a:ln>
                <a:solidFill>
                  <a:srgbClr val="FFC000"/>
                </a:solidFill>
                <a:effectLst/>
                <a:uLnTx/>
                <a:uFillTx/>
                <a:latin typeface="Arial" panose="020B0604020202020204" pitchFamily="34" charset="0"/>
                <a:ea typeface="+mn-ea"/>
                <a:cs typeface="Arial" panose="020B0604020202020204" pitchFamily="34" charset="0"/>
              </a:rPr>
              <a:t>Once you understand it you will be in a much better position to evaluate it. To evaluate an argument, try asking yourself questions like:</a:t>
            </a:r>
          </a:p>
          <a:p>
            <a:pPr marL="357188" marR="0" lvl="0" indent="-357188" algn="l" defTabSz="1007943" rtl="0" eaLnBrk="1" fontAlgn="auto" latinLnBrk="0" hangingPunct="1">
              <a:lnSpc>
                <a:spcPct val="90000"/>
              </a:lnSpc>
              <a:spcBef>
                <a:spcPts val="1102"/>
              </a:spcBef>
              <a:spcAft>
                <a:spcPts val="60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Is there any evidence and are their reasons good reasons?</a:t>
            </a:r>
          </a:p>
          <a:p>
            <a:pPr marL="357188" marR="0" lvl="0" indent="-357188" algn="l" defTabSz="1007943" rtl="0" eaLnBrk="1" fontAlgn="auto" latinLnBrk="0" hangingPunct="1">
              <a:lnSpc>
                <a:spcPct val="90000"/>
              </a:lnSpc>
              <a:spcBef>
                <a:spcPts val="1102"/>
              </a:spcBef>
              <a:spcAft>
                <a:spcPts val="60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Are the examples given truly representative of the whole area?</a:t>
            </a:r>
          </a:p>
          <a:p>
            <a:pPr marL="357188" marR="0" lvl="0" indent="-357188" algn="l" defTabSz="1007943" rtl="0" eaLnBrk="1" fontAlgn="auto" latinLnBrk="0" hangingPunct="1">
              <a:lnSpc>
                <a:spcPct val="90000"/>
              </a:lnSpc>
              <a:spcBef>
                <a:spcPts val="1102"/>
              </a:spcBef>
              <a:spcAft>
                <a:spcPts val="60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What are we not being told (any unacknowledged assumptions/premises?)</a:t>
            </a:r>
          </a:p>
          <a:p>
            <a:pPr marL="357188" marR="0" lvl="0" indent="-357188" algn="l" defTabSz="1007943" rtl="0" eaLnBrk="1" fontAlgn="auto" latinLnBrk="0" hangingPunct="1">
              <a:lnSpc>
                <a:spcPct val="90000"/>
              </a:lnSpc>
              <a:spcBef>
                <a:spcPts val="1102"/>
              </a:spcBef>
              <a:spcAft>
                <a:spcPts val="600"/>
              </a:spcAft>
              <a:buClrTx/>
              <a:buSzTx/>
              <a:buFont typeface="Arial" panose="020B0604020202020204" pitchFamily="34" charset="0"/>
              <a:buChar char="•"/>
              <a:tabLst/>
              <a:defRPr/>
            </a:pPr>
            <a:r>
              <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Are there other (better) explanations?</a:t>
            </a:r>
          </a:p>
          <a:p>
            <a:pPr marL="0" marR="0" lvl="0" indent="0" algn="l" defTabSz="1007943" rtl="0" eaLnBrk="1" fontAlgn="auto" latinLnBrk="0" hangingPunct="1">
              <a:lnSpc>
                <a:spcPct val="90000"/>
              </a:lnSpc>
              <a:spcBef>
                <a:spcPts val="1102"/>
              </a:spcBef>
              <a:spcAft>
                <a:spcPts val="1323"/>
              </a:spcAft>
              <a:buClrTx/>
              <a:buSzTx/>
              <a:buFont typeface="Arial" panose="020B0604020202020204" pitchFamily="34" charset="0"/>
              <a:buNone/>
              <a:tabLst/>
              <a:defRPr/>
            </a:pPr>
            <a:endPar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2176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A85CEC-C01A-4843-AD2C-86363A46106D}"/>
              </a:ext>
            </a:extLst>
          </p:cNvPr>
          <p:cNvSpPr>
            <a:spLocks noGrp="1"/>
          </p:cNvSpPr>
          <p:nvPr>
            <p:ph type="title" idx="4294967295"/>
          </p:nvPr>
        </p:nvSpPr>
        <p:spPr>
          <a:xfrm>
            <a:off x="768350" y="1346200"/>
            <a:ext cx="9155113" cy="15827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Asking (and answering) some questions can help you evaluate evidence</a:t>
            </a:r>
          </a:p>
        </p:txBody>
      </p:sp>
      <p:sp>
        <p:nvSpPr>
          <p:cNvPr id="3" name="Text Placeholder 2">
            <a:extLst>
              <a:ext uri="{FF2B5EF4-FFF2-40B4-BE49-F238E27FC236}">
                <a16:creationId xmlns:a16="http://schemas.microsoft.com/office/drawing/2014/main" id="{F6968E53-07B2-41A7-BB6E-36DFA601C0D9}"/>
              </a:ext>
            </a:extLst>
          </p:cNvPr>
          <p:cNvSpPr>
            <a:spLocks noGrp="1"/>
          </p:cNvSpPr>
          <p:nvPr>
            <p:ph type="body" sz="quarter" idx="12"/>
          </p:nvPr>
        </p:nvSpPr>
        <p:spPr>
          <a:xfrm>
            <a:off x="858242" y="3200400"/>
            <a:ext cx="9248240" cy="3666744"/>
          </a:xfrm>
        </p:spPr>
        <p:txBody>
          <a:bodyPr numCol="1">
            <a:normAutofit fontScale="25000" lnSpcReduction="20000"/>
          </a:bodyPr>
          <a:lstStyle/>
          <a:p>
            <a:r>
              <a:rPr lang="en-NZ" sz="6400" dirty="0">
                <a:solidFill>
                  <a:srgbClr val="FFC000"/>
                </a:solidFill>
              </a:rPr>
              <a:t>For example, if you are evaluating the results of an empirical study, you could ask about:</a:t>
            </a:r>
          </a:p>
          <a:p>
            <a:pPr marL="357188" indent="-357188">
              <a:buFont typeface="Arial" panose="020B0604020202020204" pitchFamily="34" charset="0"/>
              <a:buChar char="•"/>
            </a:pPr>
            <a:r>
              <a:rPr lang="en-NZ" sz="6400" dirty="0"/>
              <a:t>The quality of the evidence?</a:t>
            </a:r>
          </a:p>
          <a:p>
            <a:pPr marL="357188" indent="-357188">
              <a:buFont typeface="Arial" panose="020B0604020202020204" pitchFamily="34" charset="0"/>
              <a:buChar char="•"/>
            </a:pPr>
            <a:r>
              <a:rPr lang="en-NZ" sz="6400" dirty="0"/>
              <a:t>Whether there is any counter evidence?</a:t>
            </a:r>
          </a:p>
          <a:p>
            <a:pPr marL="357188" indent="-357188">
              <a:buFont typeface="Arial" panose="020B0604020202020204" pitchFamily="34" charset="0"/>
              <a:buChar char="•"/>
            </a:pPr>
            <a:r>
              <a:rPr lang="en-NZ" sz="6400" dirty="0"/>
              <a:t>What (if any) is the underlying theory?</a:t>
            </a:r>
          </a:p>
          <a:p>
            <a:pPr marL="357188" indent="-357188">
              <a:buFont typeface="Arial" panose="020B0604020202020204" pitchFamily="34" charset="0"/>
              <a:buChar char="•"/>
            </a:pPr>
            <a:r>
              <a:rPr lang="en-NZ" sz="6400" dirty="0"/>
              <a:t>Are there any weaknesses/limitations?</a:t>
            </a:r>
          </a:p>
          <a:p>
            <a:pPr marL="357188" indent="-357188">
              <a:buFont typeface="Arial" panose="020B0604020202020204" pitchFamily="34" charset="0"/>
              <a:buChar char="•"/>
            </a:pPr>
            <a:r>
              <a:rPr lang="en-NZ" sz="6400" dirty="0"/>
              <a:t>Is the method flawed?</a:t>
            </a:r>
          </a:p>
          <a:p>
            <a:pPr marL="357188" indent="-357188">
              <a:buFont typeface="Arial" panose="020B0604020202020204" pitchFamily="34" charset="0"/>
              <a:buChar char="•"/>
            </a:pPr>
            <a:r>
              <a:rPr lang="en-NZ" sz="6400" dirty="0"/>
              <a:t>Are there any strengths?</a:t>
            </a:r>
          </a:p>
          <a:p>
            <a:pPr marL="357188" indent="-357188">
              <a:buFont typeface="Arial" panose="020B0604020202020204" pitchFamily="34" charset="0"/>
              <a:buChar char="•"/>
            </a:pPr>
            <a:r>
              <a:rPr lang="en-NZ" sz="6400" dirty="0"/>
              <a:t>Does it make a contribution?</a:t>
            </a:r>
          </a:p>
          <a:p>
            <a:endParaRPr lang="en-NZ" sz="1400" dirty="0">
              <a:solidFill>
                <a:srgbClr val="FFC000"/>
              </a:solidFill>
            </a:endParaRPr>
          </a:p>
          <a:p>
            <a:endParaRPr lang="en-NZ" dirty="0"/>
          </a:p>
        </p:txBody>
      </p:sp>
    </p:spTree>
    <p:extLst>
      <p:ext uri="{BB962C8B-B14F-4D97-AF65-F5344CB8AC3E}">
        <p14:creationId xmlns:p14="http://schemas.microsoft.com/office/powerpoint/2010/main" val="2688869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97BC15-F458-460B-B92A-DF8AB66DA7B3}"/>
              </a:ext>
            </a:extLst>
          </p:cNvPr>
          <p:cNvSpPr>
            <a:spLocks noGrp="1"/>
          </p:cNvSpPr>
          <p:nvPr>
            <p:ph type="title" idx="4294967295"/>
          </p:nvPr>
        </p:nvSpPr>
        <p:spPr>
          <a:xfrm>
            <a:off x="768350" y="1376363"/>
            <a:ext cx="9155113" cy="13573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4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Analysis example: Analysis of an argument</a:t>
            </a:r>
          </a:p>
        </p:txBody>
      </p:sp>
      <p:sp>
        <p:nvSpPr>
          <p:cNvPr id="3" name="Text Placeholder 2">
            <a:extLst>
              <a:ext uri="{FF2B5EF4-FFF2-40B4-BE49-F238E27FC236}">
                <a16:creationId xmlns:a16="http://schemas.microsoft.com/office/drawing/2014/main" id="{8C61D764-0920-4251-9E16-69339EFB17AE}"/>
              </a:ext>
            </a:extLst>
          </p:cNvPr>
          <p:cNvSpPr>
            <a:spLocks noGrp="1"/>
          </p:cNvSpPr>
          <p:nvPr>
            <p:ph type="body" sz="quarter" idx="12"/>
          </p:nvPr>
        </p:nvSpPr>
        <p:spPr>
          <a:xfrm>
            <a:off x="548640" y="2756712"/>
            <a:ext cx="9738360" cy="4190739"/>
          </a:xfrm>
        </p:spPr>
        <p:txBody>
          <a:bodyPr numCol="1">
            <a:noAutofit/>
          </a:bodyPr>
          <a:lstStyle/>
          <a:p>
            <a:r>
              <a:rPr lang="en-NZ" sz="1700" dirty="0">
                <a:solidFill>
                  <a:srgbClr val="FFC000"/>
                </a:solidFill>
              </a:rPr>
              <a:t>Essay question: Explain and critically discuss Berkeley’s case against objective reality</a:t>
            </a:r>
            <a:endParaRPr lang="en-NZ" sz="1700" dirty="0"/>
          </a:p>
          <a:p>
            <a:pPr>
              <a:lnSpc>
                <a:spcPct val="113000"/>
              </a:lnSpc>
            </a:pPr>
            <a:r>
              <a:rPr lang="en-NZ" sz="1500" dirty="0"/>
              <a:t>However, there is a problem with Berkeley’s premise, because if all we can know by ideas is of ideas, then it seems we can no better conceive of minds than we can of matter (Harrison, 2016). Berkeley (2002) seems to have acknowledged this limitation in part, saying “[w]e may be said to have some knowledge or notion of our own minds, of spirits and active beings, whereof in a strict sense have not ideas” (p.89). Yet this does not seem a satisfactory resolution. Beyond the ambiguity of claiming only ideas and minds, yet also claiming another means of knowledge, if ideas can tell us of nothing but of ideas, then surely notions can likewise tell us nothing but of notions. This is because to be aware of our notions they must be experienced within mental-states. However, if notions are experienced within mental-states, then by Berkeley’s terms they must reside within mental-states. In the case, whichever restrictions hold for knowledge by ideas, should surely hold for notions also. It seems then that Berkeley has now granted us knowledge pertaining to both ‘ideas’ and ‘notions,’ but that we still cannot know or conceive of anything beyond their contents.</a:t>
            </a:r>
          </a:p>
          <a:p>
            <a:r>
              <a:rPr lang="en-NZ" sz="1700" dirty="0">
                <a:solidFill>
                  <a:srgbClr val="FFC000"/>
                </a:solidFill>
              </a:rPr>
              <a:t>In what ways does the above display critical analysis?</a:t>
            </a:r>
          </a:p>
          <a:p>
            <a:endParaRPr lang="en-NZ" dirty="0"/>
          </a:p>
        </p:txBody>
      </p:sp>
    </p:spTree>
    <p:extLst>
      <p:ext uri="{BB962C8B-B14F-4D97-AF65-F5344CB8AC3E}">
        <p14:creationId xmlns:p14="http://schemas.microsoft.com/office/powerpoint/2010/main" val="1310957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FBD023-48EA-4643-8B9C-8A2770C06C17}"/>
              </a:ext>
            </a:extLst>
          </p:cNvPr>
          <p:cNvSpPr>
            <a:spLocks noGrp="1"/>
          </p:cNvSpPr>
          <p:nvPr>
            <p:ph type="title" idx="4294967295"/>
          </p:nvPr>
        </p:nvSpPr>
        <p:spPr>
          <a:xfrm>
            <a:off x="768350" y="1352550"/>
            <a:ext cx="9155113" cy="7842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4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Analysis of an argument</a:t>
            </a:r>
          </a:p>
        </p:txBody>
      </p:sp>
      <p:sp>
        <p:nvSpPr>
          <p:cNvPr id="3" name="Text Placeholder 2">
            <a:extLst>
              <a:ext uri="{FF2B5EF4-FFF2-40B4-BE49-F238E27FC236}">
                <a16:creationId xmlns:a16="http://schemas.microsoft.com/office/drawing/2014/main" id="{6C5EA9F3-CF0A-44C7-B9C1-285D62007911}"/>
              </a:ext>
            </a:extLst>
          </p:cNvPr>
          <p:cNvSpPr>
            <a:spLocks noGrp="1"/>
          </p:cNvSpPr>
          <p:nvPr>
            <p:ph type="body" sz="quarter" idx="12"/>
          </p:nvPr>
        </p:nvSpPr>
        <p:spPr>
          <a:xfrm>
            <a:off x="550957" y="2191133"/>
            <a:ext cx="6835224" cy="4180237"/>
          </a:xfrm>
        </p:spPr>
        <p:txBody>
          <a:bodyPr numCol="1">
            <a:noAutofit/>
          </a:bodyPr>
          <a:lstStyle/>
          <a:p>
            <a:pPr>
              <a:lnSpc>
                <a:spcPct val="113000"/>
              </a:lnSpc>
            </a:pPr>
            <a:r>
              <a:rPr lang="en-NZ" sz="1600" dirty="0"/>
              <a:t>However, </a:t>
            </a:r>
            <a:r>
              <a:rPr lang="en-NZ" sz="1600" b="1" dirty="0">
                <a:solidFill>
                  <a:srgbClr val="FFC000"/>
                </a:solidFill>
              </a:rPr>
              <a:t>there is a problem with Berkeley’s premise, </a:t>
            </a:r>
            <a:r>
              <a:rPr lang="en-NZ" sz="1600" dirty="0"/>
              <a:t>because if all we can know by ideas is of ideas, then it seems we can no better conceive of minds than we can of matter (Harrison, 2016). </a:t>
            </a:r>
            <a:r>
              <a:rPr lang="en-NZ" sz="1600" b="1" dirty="0">
                <a:solidFill>
                  <a:srgbClr val="FFC000"/>
                </a:solidFill>
              </a:rPr>
              <a:t>Berkeley (2002) seems to have acknowledged this limitation in part, </a:t>
            </a:r>
            <a:r>
              <a:rPr lang="en-NZ" sz="1600" dirty="0"/>
              <a:t>saying “[w]e may be said to have some knowledge or notion of our own minds, of spirits and active beings, whereof in a strict sense have not ideas” (p.89). </a:t>
            </a:r>
            <a:r>
              <a:rPr lang="en-NZ" sz="1600" b="1" dirty="0">
                <a:solidFill>
                  <a:srgbClr val="FFC000"/>
                </a:solidFill>
              </a:rPr>
              <a:t>Yet this does not seem a satisfactory resolution. Beyond the ambiguity of claiming only ideas and minds, yet also claiming another means of knowledge, if ideas can tell us of nothing but of ideas, then surely notions can likewise tell us nothing but of notions. This is because to be aware of our notions they must be experienced within mental-states. </a:t>
            </a:r>
            <a:r>
              <a:rPr lang="en-NZ" sz="1600" dirty="0"/>
              <a:t>However, if notions are experienced within mental-states, then by Berkeley’s terms they must reside within mental-states. In the case, whichever restrictions hold for knowledge by ideas, should surely hold for notions also. It seems then that Berkeley has now granted us knowledge pertaining to both ‘ideas’ and ‘notions,’ but that we still cannot know or conceive of anything beyond their contents.</a:t>
            </a:r>
          </a:p>
          <a:p>
            <a:endParaRPr lang="en-NZ" dirty="0"/>
          </a:p>
        </p:txBody>
      </p:sp>
      <p:sp>
        <p:nvSpPr>
          <p:cNvPr id="4" name="Arrow: Left 3" descr="This arrow points to the words 'There is a problem with Berkeley's premise' as this represents the authors criticism of premise.">
            <a:extLst>
              <a:ext uri="{FF2B5EF4-FFF2-40B4-BE49-F238E27FC236}">
                <a16:creationId xmlns:a16="http://schemas.microsoft.com/office/drawing/2014/main" id="{B42F7201-1E0D-4C7B-9CD8-186E21F5C847}"/>
              </a:ext>
              <a:ext uri="{C183D7F6-B498-43B3-948B-1728B52AA6E4}">
                <adec:decorative xmlns:adec="http://schemas.microsoft.com/office/drawing/2017/decorative" val="0"/>
              </a:ext>
            </a:extLst>
          </p:cNvPr>
          <p:cNvSpPr/>
          <p:nvPr/>
        </p:nvSpPr>
        <p:spPr>
          <a:xfrm>
            <a:off x="7517971" y="1982242"/>
            <a:ext cx="2622885" cy="838200"/>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latin typeface="Arial" panose="020B0604020202020204" pitchFamily="34" charset="0"/>
                <a:cs typeface="Arial" panose="020B0604020202020204" pitchFamily="34" charset="0"/>
              </a:rPr>
              <a:t>Author’s criticism of premise</a:t>
            </a:r>
          </a:p>
        </p:txBody>
      </p:sp>
      <p:sp>
        <p:nvSpPr>
          <p:cNvPr id="5" name="Arrow: Left 4" descr="This arrow points to the author's awareness of a possible limitation of their argument. Thinking about the potential limitations of an argument, and having a plan to deal with those, is an important critical skill. ">
            <a:extLst>
              <a:ext uri="{FF2B5EF4-FFF2-40B4-BE49-F238E27FC236}">
                <a16:creationId xmlns:a16="http://schemas.microsoft.com/office/drawing/2014/main" id="{1F348B15-6212-4015-9DE5-5FB316D373A4}"/>
              </a:ext>
              <a:ext uri="{C183D7F6-B498-43B3-948B-1728B52AA6E4}">
                <adec:decorative xmlns:adec="http://schemas.microsoft.com/office/drawing/2017/decorative" val="0"/>
              </a:ext>
            </a:extLst>
          </p:cNvPr>
          <p:cNvSpPr/>
          <p:nvPr/>
        </p:nvSpPr>
        <p:spPr>
          <a:xfrm>
            <a:off x="7315717" y="2950647"/>
            <a:ext cx="2759243" cy="1215189"/>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latin typeface="Arial" panose="020B0604020202020204" pitchFamily="34" charset="0"/>
                <a:cs typeface="Arial" panose="020B0604020202020204" pitchFamily="34" charset="0"/>
              </a:rPr>
              <a:t>Outline of possible response to author’s criticism</a:t>
            </a:r>
          </a:p>
        </p:txBody>
      </p:sp>
      <p:sp>
        <p:nvSpPr>
          <p:cNvPr id="6" name="Arrow: Left 5" descr="This arrow highlights the author's reasons for why this response to criticism is unsatisfactory. When acknowledging limitations of your argument, you should ensure that the positives/strengths of your approach outweigh any negatives and make that clear in the writing. ">
            <a:extLst>
              <a:ext uri="{FF2B5EF4-FFF2-40B4-BE49-F238E27FC236}">
                <a16:creationId xmlns:a16="http://schemas.microsoft.com/office/drawing/2014/main" id="{5491C772-EAA5-4EA8-BE58-A9CCBA93B597}"/>
              </a:ext>
              <a:ext uri="{C183D7F6-B498-43B3-948B-1728B52AA6E4}">
                <adec:decorative xmlns:adec="http://schemas.microsoft.com/office/drawing/2017/decorative" val="0"/>
              </a:ext>
            </a:extLst>
          </p:cNvPr>
          <p:cNvSpPr/>
          <p:nvPr/>
        </p:nvSpPr>
        <p:spPr>
          <a:xfrm>
            <a:off x="7350949" y="4317755"/>
            <a:ext cx="2759243" cy="1215189"/>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latin typeface="Arial" panose="020B0604020202020204" pitchFamily="34" charset="0"/>
                <a:cs typeface="Arial" panose="020B0604020202020204" pitchFamily="34" charset="0"/>
              </a:rPr>
              <a:t>Reason why response to criticism is unsatisfactory</a:t>
            </a:r>
          </a:p>
        </p:txBody>
      </p:sp>
    </p:spTree>
    <p:extLst>
      <p:ext uri="{BB962C8B-B14F-4D97-AF65-F5344CB8AC3E}">
        <p14:creationId xmlns:p14="http://schemas.microsoft.com/office/powerpoint/2010/main" val="2728003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D72F8A-5DD3-43FE-B336-8A19686B9CE9}"/>
              </a:ext>
            </a:extLst>
          </p:cNvPr>
          <p:cNvSpPr>
            <a:spLocks noGrp="1"/>
          </p:cNvSpPr>
          <p:nvPr>
            <p:ph type="title" idx="4294967295"/>
          </p:nvPr>
        </p:nvSpPr>
        <p:spPr>
          <a:xfrm>
            <a:off x="768350" y="1382713"/>
            <a:ext cx="9155113" cy="6286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Part four: taking a position</a:t>
            </a:r>
          </a:p>
        </p:txBody>
      </p:sp>
      <p:sp>
        <p:nvSpPr>
          <p:cNvPr id="3" name="Text Placeholder 2">
            <a:extLst>
              <a:ext uri="{FF2B5EF4-FFF2-40B4-BE49-F238E27FC236}">
                <a16:creationId xmlns:a16="http://schemas.microsoft.com/office/drawing/2014/main" id="{D60637FF-2FA3-4054-9710-0D39C47DA91C}"/>
              </a:ext>
            </a:extLst>
          </p:cNvPr>
          <p:cNvSpPr>
            <a:spLocks noGrp="1"/>
          </p:cNvSpPr>
          <p:nvPr>
            <p:ph type="body" sz="quarter" idx="12"/>
          </p:nvPr>
        </p:nvSpPr>
        <p:spPr>
          <a:xfrm>
            <a:off x="768350" y="2167182"/>
            <a:ext cx="9270172" cy="4434786"/>
          </a:xfrm>
        </p:spPr>
        <p:txBody>
          <a:bodyPr numCol="1">
            <a:noAutofit/>
          </a:bodyPr>
          <a:lstStyle/>
          <a:p>
            <a:pPr>
              <a:spcBef>
                <a:spcPts val="600"/>
              </a:spcBef>
              <a:spcAft>
                <a:spcPts val="600"/>
              </a:spcAft>
            </a:pPr>
            <a:r>
              <a:rPr lang="en-NZ" sz="1800" dirty="0">
                <a:solidFill>
                  <a:srgbClr val="FFC000"/>
                </a:solidFill>
              </a:rPr>
              <a:t>Critical reasoning need not be wholly negative: Think of it as critique rather than being a critic</a:t>
            </a:r>
          </a:p>
          <a:p>
            <a:pPr>
              <a:spcBef>
                <a:spcPts val="600"/>
              </a:spcBef>
              <a:spcAft>
                <a:spcPts val="600"/>
              </a:spcAft>
            </a:pPr>
            <a:r>
              <a:rPr lang="en-NZ" sz="1800" dirty="0">
                <a:solidFill>
                  <a:srgbClr val="FFC000"/>
                </a:solidFill>
              </a:rPr>
              <a:t>Part of critical reasoning is being </a:t>
            </a:r>
            <a:r>
              <a:rPr lang="en-NZ" sz="1800" i="1" dirty="0">
                <a:solidFill>
                  <a:srgbClr val="FFC000"/>
                </a:solidFill>
              </a:rPr>
              <a:t>constructive: </a:t>
            </a:r>
            <a:r>
              <a:rPr lang="en-NZ" sz="1800" dirty="0">
                <a:solidFill>
                  <a:srgbClr val="FFC000"/>
                </a:solidFill>
              </a:rPr>
              <a:t>building a positive position/argument</a:t>
            </a:r>
          </a:p>
          <a:p>
            <a:pPr>
              <a:spcBef>
                <a:spcPts val="600"/>
              </a:spcBef>
              <a:spcAft>
                <a:spcPts val="600"/>
              </a:spcAft>
            </a:pPr>
            <a:r>
              <a:rPr lang="en-NZ" sz="1800" dirty="0">
                <a:solidFill>
                  <a:srgbClr val="FFC000"/>
                </a:solidFill>
              </a:rPr>
              <a:t>When constructing your argument, ask yourself:</a:t>
            </a:r>
          </a:p>
          <a:p>
            <a:pPr marL="357188" indent="-357188">
              <a:lnSpc>
                <a:spcPct val="113000"/>
              </a:lnSpc>
              <a:spcBef>
                <a:spcPts val="600"/>
              </a:spcBef>
              <a:spcAft>
                <a:spcPts val="600"/>
              </a:spcAft>
              <a:buFont typeface="Arial" panose="020B0604020202020204" pitchFamily="34" charset="0"/>
              <a:buChar char="•"/>
            </a:pPr>
            <a:r>
              <a:rPr lang="en-NZ" sz="1600" dirty="0"/>
              <a:t>What are your reasons for giving the answer you are giving?</a:t>
            </a:r>
          </a:p>
          <a:p>
            <a:pPr marL="357188" indent="-357188">
              <a:lnSpc>
                <a:spcPct val="113000"/>
              </a:lnSpc>
              <a:spcBef>
                <a:spcPts val="600"/>
              </a:spcBef>
              <a:spcAft>
                <a:spcPts val="600"/>
              </a:spcAft>
              <a:buFont typeface="Arial" panose="020B0604020202020204" pitchFamily="34" charset="0"/>
              <a:buChar char="•"/>
            </a:pPr>
            <a:r>
              <a:rPr lang="en-NZ" sz="1600" dirty="0"/>
              <a:t>What makes them good reasons? Do I have adequate evidence/examples?</a:t>
            </a:r>
          </a:p>
          <a:p>
            <a:pPr marL="357188" indent="-357188">
              <a:lnSpc>
                <a:spcPct val="113000"/>
              </a:lnSpc>
              <a:spcBef>
                <a:spcPts val="600"/>
              </a:spcBef>
              <a:spcAft>
                <a:spcPts val="600"/>
              </a:spcAft>
              <a:buFont typeface="Arial" panose="020B0604020202020204" pitchFamily="34" charset="0"/>
              <a:buChar char="•"/>
            </a:pPr>
            <a:r>
              <a:rPr lang="en-NZ" sz="1600" dirty="0"/>
              <a:t>How does your conclusion follow from your premises? How do your reasons support your conclusion?</a:t>
            </a:r>
          </a:p>
          <a:p>
            <a:pPr marL="357188" indent="-357188">
              <a:lnSpc>
                <a:spcPct val="113000"/>
              </a:lnSpc>
              <a:spcBef>
                <a:spcPts val="600"/>
              </a:spcBef>
              <a:spcAft>
                <a:spcPts val="600"/>
              </a:spcAft>
              <a:buFont typeface="Arial" panose="020B0604020202020204" pitchFamily="34" charset="0"/>
              <a:buChar char="•"/>
            </a:pPr>
            <a:r>
              <a:rPr lang="en-NZ" sz="1600" dirty="0"/>
              <a:t>Is there any counter-evidence/argument against your argument?</a:t>
            </a:r>
          </a:p>
          <a:p>
            <a:pPr marL="357188" indent="-357188">
              <a:lnSpc>
                <a:spcPct val="113000"/>
              </a:lnSpc>
              <a:spcBef>
                <a:spcPts val="600"/>
              </a:spcBef>
              <a:spcAft>
                <a:spcPts val="600"/>
              </a:spcAft>
              <a:buFont typeface="Arial" panose="020B0604020202020204" pitchFamily="34" charset="0"/>
              <a:buChar char="•"/>
            </a:pPr>
            <a:r>
              <a:rPr lang="en-NZ" sz="1600" dirty="0"/>
              <a:t>What criticisms can be made of your argument?</a:t>
            </a:r>
          </a:p>
          <a:p>
            <a:pPr marL="357188" indent="-357188">
              <a:lnSpc>
                <a:spcPct val="113000"/>
              </a:lnSpc>
              <a:spcBef>
                <a:spcPts val="600"/>
              </a:spcBef>
              <a:spcAft>
                <a:spcPts val="600"/>
              </a:spcAft>
              <a:buFont typeface="Arial" panose="020B0604020202020204" pitchFamily="34" charset="0"/>
              <a:buChar char="•"/>
            </a:pPr>
            <a:r>
              <a:rPr lang="en-NZ" sz="1600" dirty="0"/>
              <a:t>How can you respond to the criticisms of your argument (such that your argument still succeeds)?</a:t>
            </a:r>
          </a:p>
          <a:p>
            <a:endParaRPr lang="en-NZ" sz="200" dirty="0"/>
          </a:p>
        </p:txBody>
      </p:sp>
    </p:spTree>
    <p:extLst>
      <p:ext uri="{BB962C8B-B14F-4D97-AF65-F5344CB8AC3E}">
        <p14:creationId xmlns:p14="http://schemas.microsoft.com/office/powerpoint/2010/main" val="2244490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1C07D8-D465-8C48-A46C-26E3A2B5AE06}"/>
              </a:ext>
            </a:extLst>
          </p:cNvPr>
          <p:cNvSpPr>
            <a:spLocks noGrp="1"/>
          </p:cNvSpPr>
          <p:nvPr>
            <p:ph type="title" idx="4294967295"/>
          </p:nvPr>
        </p:nvSpPr>
        <p:spPr>
          <a:xfrm>
            <a:off x="768350" y="1647825"/>
            <a:ext cx="9155113" cy="738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Learning outcomes</a:t>
            </a:r>
          </a:p>
        </p:txBody>
      </p:sp>
      <p:sp>
        <p:nvSpPr>
          <p:cNvPr id="3" name="Text Placeholder 2">
            <a:extLst>
              <a:ext uri="{FF2B5EF4-FFF2-40B4-BE49-F238E27FC236}">
                <a16:creationId xmlns:a16="http://schemas.microsoft.com/office/drawing/2014/main" id="{2C2EA1A6-60E0-454D-881B-C230FED543C0}"/>
              </a:ext>
            </a:extLst>
          </p:cNvPr>
          <p:cNvSpPr>
            <a:spLocks noGrp="1"/>
          </p:cNvSpPr>
          <p:nvPr>
            <p:ph type="body" sz="quarter" idx="12"/>
          </p:nvPr>
        </p:nvSpPr>
        <p:spPr>
          <a:xfrm>
            <a:off x="885674" y="2742943"/>
            <a:ext cx="9248240" cy="3271069"/>
          </a:xfrm>
        </p:spPr>
        <p:txBody>
          <a:bodyPr numCol="1"/>
          <a:lstStyle/>
          <a:p>
            <a:r>
              <a:rPr lang="en-NZ" sz="1800" dirty="0"/>
              <a:t>By the end of this session you will be able to understand:</a:t>
            </a:r>
          </a:p>
          <a:p>
            <a:endParaRPr lang="en-NZ" sz="1800" dirty="0"/>
          </a:p>
          <a:p>
            <a:pPr marL="285750" indent="-285750">
              <a:buFont typeface="Arial" panose="020B0604020202020204" pitchFamily="34" charset="0"/>
              <a:buChar char="•"/>
            </a:pPr>
            <a:r>
              <a:rPr lang="en-NZ" sz="1800" dirty="0"/>
              <a:t>The difference between description and analysis</a:t>
            </a:r>
          </a:p>
          <a:p>
            <a:pPr marL="285750" indent="-285750">
              <a:buFont typeface="Arial" panose="020B0604020202020204" pitchFamily="34" charset="0"/>
              <a:buChar char="•"/>
            </a:pPr>
            <a:r>
              <a:rPr lang="en-NZ" sz="1800" dirty="0"/>
              <a:t>How to evaluate the evidence supporting an argument</a:t>
            </a:r>
          </a:p>
          <a:p>
            <a:pPr marL="285750" indent="-285750">
              <a:buFont typeface="Arial" panose="020B0604020202020204" pitchFamily="34" charset="0"/>
              <a:buChar char="•"/>
            </a:pPr>
            <a:r>
              <a:rPr lang="en-NZ" sz="1800" dirty="0"/>
              <a:t>How to evaluate the reasons supporting an argument</a:t>
            </a:r>
          </a:p>
          <a:p>
            <a:pPr marL="285750" indent="-285750">
              <a:buFont typeface="Arial" panose="020B0604020202020204" pitchFamily="34" charset="0"/>
              <a:buChar char="•"/>
            </a:pPr>
            <a:r>
              <a:rPr lang="en-NZ" sz="1800" dirty="0"/>
              <a:t>How to take a position/make an argument </a:t>
            </a:r>
          </a:p>
          <a:p>
            <a:endParaRPr lang="en-US" dirty="0"/>
          </a:p>
        </p:txBody>
      </p:sp>
    </p:spTree>
    <p:extLst>
      <p:ext uri="{BB962C8B-B14F-4D97-AF65-F5344CB8AC3E}">
        <p14:creationId xmlns:p14="http://schemas.microsoft.com/office/powerpoint/2010/main" val="506680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538499-D4BC-426E-811E-69F465AAB70C}"/>
              </a:ext>
            </a:extLst>
          </p:cNvPr>
          <p:cNvSpPr>
            <a:spLocks noGrp="1"/>
          </p:cNvSpPr>
          <p:nvPr>
            <p:ph type="title" idx="4294967295"/>
          </p:nvPr>
        </p:nvSpPr>
        <p:spPr>
          <a:xfrm>
            <a:off x="814388" y="1292225"/>
            <a:ext cx="9155112" cy="15811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4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Thesis statements and position</a:t>
            </a:r>
          </a:p>
        </p:txBody>
      </p:sp>
      <p:sp>
        <p:nvSpPr>
          <p:cNvPr id="3" name="Text Placeholder 2">
            <a:extLst>
              <a:ext uri="{FF2B5EF4-FFF2-40B4-BE49-F238E27FC236}">
                <a16:creationId xmlns:a16="http://schemas.microsoft.com/office/drawing/2014/main" id="{123B5CC0-DC2B-4C90-99D6-9638BF609DE8}"/>
              </a:ext>
            </a:extLst>
          </p:cNvPr>
          <p:cNvSpPr>
            <a:spLocks noGrp="1"/>
          </p:cNvSpPr>
          <p:nvPr>
            <p:ph type="body" sz="quarter" idx="12"/>
          </p:nvPr>
        </p:nvSpPr>
        <p:spPr>
          <a:xfrm>
            <a:off x="612648" y="3000006"/>
            <a:ext cx="9357378" cy="3729978"/>
          </a:xfrm>
        </p:spPr>
        <p:txBody>
          <a:bodyPr numCol="1">
            <a:noAutofit/>
          </a:bodyPr>
          <a:lstStyle/>
          <a:p>
            <a:pPr>
              <a:lnSpc>
                <a:spcPct val="113000"/>
              </a:lnSpc>
            </a:pPr>
            <a:r>
              <a:rPr lang="en-NZ" sz="1800" dirty="0">
                <a:solidFill>
                  <a:srgbClr val="FFC000"/>
                </a:solidFill>
              </a:rPr>
              <a:t>When you take a position and make a statement in response to an essay question, there are generally three positions you can take:</a:t>
            </a:r>
          </a:p>
          <a:p>
            <a:pPr>
              <a:lnSpc>
                <a:spcPct val="113000"/>
              </a:lnSpc>
              <a:buFont typeface="Arial" panose="020B0604020202020204" pitchFamily="34" charset="0"/>
              <a:buChar char="•"/>
            </a:pPr>
            <a:r>
              <a:rPr lang="en-NZ" sz="1800" dirty="0"/>
              <a:t> Yes </a:t>
            </a:r>
          </a:p>
          <a:p>
            <a:pPr>
              <a:lnSpc>
                <a:spcPct val="113000"/>
              </a:lnSpc>
              <a:buFont typeface="Arial" panose="020B0604020202020204" pitchFamily="34" charset="0"/>
              <a:buChar char="•"/>
            </a:pPr>
            <a:r>
              <a:rPr lang="en-NZ" sz="1800" dirty="0"/>
              <a:t> No</a:t>
            </a:r>
          </a:p>
          <a:p>
            <a:pPr>
              <a:lnSpc>
                <a:spcPct val="113000"/>
              </a:lnSpc>
              <a:buFont typeface="Arial" panose="020B0604020202020204" pitchFamily="34" charset="0"/>
              <a:buChar char="•"/>
            </a:pPr>
            <a:r>
              <a:rPr lang="en-NZ" sz="1800" dirty="0"/>
              <a:t> It depends</a:t>
            </a:r>
          </a:p>
          <a:p>
            <a:pPr>
              <a:lnSpc>
                <a:spcPct val="113000"/>
              </a:lnSpc>
            </a:pPr>
            <a:r>
              <a:rPr lang="en-NZ" sz="1800" dirty="0">
                <a:solidFill>
                  <a:srgbClr val="FFC000"/>
                </a:solidFill>
              </a:rPr>
              <a:t>Whichever position you take, say why (the because, the by, the main key ways etc)</a:t>
            </a:r>
            <a:endParaRPr lang="en-NZ" sz="1800" dirty="0"/>
          </a:p>
          <a:p>
            <a:endParaRPr lang="en-NZ" dirty="0"/>
          </a:p>
        </p:txBody>
      </p:sp>
    </p:spTree>
    <p:extLst>
      <p:ext uri="{BB962C8B-B14F-4D97-AF65-F5344CB8AC3E}">
        <p14:creationId xmlns:p14="http://schemas.microsoft.com/office/powerpoint/2010/main" val="1146609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0BC381-254E-49E6-A015-B28DDA4733C3}"/>
              </a:ext>
            </a:extLst>
          </p:cNvPr>
          <p:cNvSpPr>
            <a:spLocks noGrp="1"/>
          </p:cNvSpPr>
          <p:nvPr>
            <p:ph type="title" idx="4294967295"/>
          </p:nvPr>
        </p:nvSpPr>
        <p:spPr>
          <a:xfrm>
            <a:off x="768350" y="1209675"/>
            <a:ext cx="9155113" cy="8477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Example essay question</a:t>
            </a:r>
          </a:p>
        </p:txBody>
      </p:sp>
      <p:sp>
        <p:nvSpPr>
          <p:cNvPr id="3" name="Text Placeholder 2">
            <a:extLst>
              <a:ext uri="{FF2B5EF4-FFF2-40B4-BE49-F238E27FC236}">
                <a16:creationId xmlns:a16="http://schemas.microsoft.com/office/drawing/2014/main" id="{A36C489A-3B05-479F-9D60-D052623AAD8F}"/>
              </a:ext>
            </a:extLst>
          </p:cNvPr>
          <p:cNvSpPr>
            <a:spLocks noGrp="1"/>
          </p:cNvSpPr>
          <p:nvPr>
            <p:ph type="body" sz="quarter" idx="12"/>
          </p:nvPr>
        </p:nvSpPr>
        <p:spPr>
          <a:xfrm>
            <a:off x="768211" y="2093977"/>
            <a:ext cx="9393250" cy="4645151"/>
          </a:xfrm>
        </p:spPr>
        <p:txBody>
          <a:bodyPr numCol="1">
            <a:noAutofit/>
          </a:bodyPr>
          <a:lstStyle/>
          <a:p>
            <a:pPr>
              <a:lnSpc>
                <a:spcPct val="113000"/>
              </a:lnSpc>
            </a:pPr>
            <a:r>
              <a:rPr lang="en-NZ" sz="1600" dirty="0">
                <a:solidFill>
                  <a:srgbClr val="FFC000"/>
                </a:solidFill>
              </a:rPr>
              <a:t>Henry (2011) argues that the game of rugby exemplifies the best of New Zealand culture, however Aitken (2012) states that netball has had a greater influence on life in New Zealand. Does rugby mean more for NZ identity than netball?</a:t>
            </a:r>
          </a:p>
          <a:p>
            <a:pPr>
              <a:lnSpc>
                <a:spcPct val="113000"/>
              </a:lnSpc>
            </a:pPr>
            <a:r>
              <a:rPr lang="en-NZ" sz="1600" dirty="0"/>
              <a:t>If taking the middle ground, you still need to state a position!</a:t>
            </a:r>
          </a:p>
          <a:p>
            <a:pPr>
              <a:lnSpc>
                <a:spcPct val="113000"/>
              </a:lnSpc>
            </a:pPr>
            <a:r>
              <a:rPr lang="en-NZ" sz="1600" dirty="0">
                <a:solidFill>
                  <a:srgbClr val="FFC000"/>
                </a:solidFill>
              </a:rPr>
              <a:t>Not like this:</a:t>
            </a:r>
          </a:p>
          <a:p>
            <a:pPr marL="285750" indent="-285750">
              <a:lnSpc>
                <a:spcPct val="113000"/>
              </a:lnSpc>
              <a:buFont typeface="Arial" panose="020B0604020202020204" pitchFamily="34" charset="0"/>
              <a:buChar char="•"/>
            </a:pPr>
            <a:r>
              <a:rPr lang="en-NZ" sz="1600" dirty="0"/>
              <a:t>Rugby has influenced NZ culture by…Netball has influenced NZ culture by…</a:t>
            </a:r>
          </a:p>
          <a:p>
            <a:pPr>
              <a:lnSpc>
                <a:spcPct val="113000"/>
              </a:lnSpc>
            </a:pPr>
            <a:r>
              <a:rPr lang="en-NZ" sz="1600" dirty="0">
                <a:solidFill>
                  <a:srgbClr val="FFC000"/>
                </a:solidFill>
              </a:rPr>
              <a:t>More like this:</a:t>
            </a:r>
          </a:p>
          <a:p>
            <a:pPr marL="285750" indent="-285750">
              <a:lnSpc>
                <a:spcPct val="113000"/>
              </a:lnSpc>
              <a:buFont typeface="Arial" panose="020B0604020202020204" pitchFamily="34" charset="0"/>
              <a:buChar char="•"/>
            </a:pPr>
            <a:r>
              <a:rPr lang="en-NZ" sz="1600" dirty="0"/>
              <a:t>Rugby and netball have both made important contributions to culture in NZ, therefore neither game is more significant for NZ identity than the other.</a:t>
            </a:r>
          </a:p>
          <a:p>
            <a:endParaRPr lang="en-NZ" sz="1600" dirty="0"/>
          </a:p>
        </p:txBody>
      </p:sp>
    </p:spTree>
    <p:extLst>
      <p:ext uri="{BB962C8B-B14F-4D97-AF65-F5344CB8AC3E}">
        <p14:creationId xmlns:p14="http://schemas.microsoft.com/office/powerpoint/2010/main" val="886872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3944B90-4E3C-404F-8917-A87AC4DEEB23}"/>
              </a:ext>
            </a:extLst>
          </p:cNvPr>
          <p:cNvSpPr>
            <a:spLocks noGrp="1"/>
          </p:cNvSpPr>
          <p:nvPr>
            <p:ph type="title" idx="4294967295"/>
          </p:nvPr>
        </p:nvSpPr>
        <p:spPr>
          <a:xfrm>
            <a:off x="768350" y="1647825"/>
            <a:ext cx="9155113" cy="7842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5291"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Summary</a:t>
            </a:r>
          </a:p>
        </p:txBody>
      </p:sp>
      <p:sp>
        <p:nvSpPr>
          <p:cNvPr id="3" name="Text Placeholder 2">
            <a:extLst>
              <a:ext uri="{FF2B5EF4-FFF2-40B4-BE49-F238E27FC236}">
                <a16:creationId xmlns:a16="http://schemas.microsoft.com/office/drawing/2014/main" id="{2F5D0625-EB4D-44FF-8A8F-32AD6F093ABF}"/>
              </a:ext>
            </a:extLst>
          </p:cNvPr>
          <p:cNvSpPr>
            <a:spLocks noGrp="1"/>
          </p:cNvSpPr>
          <p:nvPr>
            <p:ph type="body" sz="quarter" idx="12"/>
          </p:nvPr>
        </p:nvSpPr>
        <p:spPr>
          <a:xfrm>
            <a:off x="768350" y="2849727"/>
            <a:ext cx="9248240" cy="3271069"/>
          </a:xfrm>
        </p:spPr>
        <p:txBody>
          <a:bodyPr numCol="1">
            <a:noAutofit/>
          </a:bodyPr>
          <a:lstStyle/>
          <a:p>
            <a:pPr>
              <a:spcAft>
                <a:spcPts val="2400"/>
              </a:spcAft>
            </a:pPr>
            <a:r>
              <a:rPr lang="en-NZ" sz="2000" dirty="0">
                <a:solidFill>
                  <a:srgbClr val="FFC000"/>
                </a:solidFill>
              </a:rPr>
              <a:t>In this session you have learnt how to:</a:t>
            </a:r>
          </a:p>
          <a:p>
            <a:pPr marL="285750" indent="-285750">
              <a:buFont typeface="Arial" panose="020B0604020202020204" pitchFamily="34" charset="0"/>
              <a:buChar char="•"/>
            </a:pPr>
            <a:r>
              <a:rPr lang="en-NZ" sz="1800" dirty="0"/>
              <a:t>Distinguish between description and analysis</a:t>
            </a:r>
          </a:p>
          <a:p>
            <a:pPr marL="285750" indent="-285750">
              <a:buFont typeface="Arial" panose="020B0604020202020204" pitchFamily="34" charset="0"/>
              <a:buChar char="•"/>
            </a:pPr>
            <a:r>
              <a:rPr lang="en-NZ" sz="1800" dirty="0"/>
              <a:t>Evaluate the evidence supporting an argument</a:t>
            </a:r>
          </a:p>
          <a:p>
            <a:pPr marL="285750" indent="-285750">
              <a:buFont typeface="Arial" panose="020B0604020202020204" pitchFamily="34" charset="0"/>
              <a:buChar char="•"/>
            </a:pPr>
            <a:r>
              <a:rPr lang="en-NZ" sz="1800" dirty="0"/>
              <a:t>Evaluate the reasons supporting an argument</a:t>
            </a:r>
          </a:p>
          <a:p>
            <a:pPr marL="285750" indent="-285750">
              <a:buFont typeface="Arial" panose="020B0604020202020204" pitchFamily="34" charset="0"/>
              <a:buChar char="•"/>
            </a:pPr>
            <a:r>
              <a:rPr lang="en-NZ" sz="1800" dirty="0"/>
              <a:t>Take a position/make an argument</a:t>
            </a:r>
          </a:p>
          <a:p>
            <a:endParaRPr lang="en-NZ" dirty="0"/>
          </a:p>
        </p:txBody>
      </p:sp>
    </p:spTree>
    <p:extLst>
      <p:ext uri="{BB962C8B-B14F-4D97-AF65-F5344CB8AC3E}">
        <p14:creationId xmlns:p14="http://schemas.microsoft.com/office/powerpoint/2010/main" val="2314603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5806E5-2058-4AD7-B967-937F9EE4DECC}"/>
              </a:ext>
            </a:extLst>
          </p:cNvPr>
          <p:cNvSpPr>
            <a:spLocks noGrp="1"/>
          </p:cNvSpPr>
          <p:nvPr>
            <p:ph type="title" idx="4294967295"/>
          </p:nvPr>
        </p:nvSpPr>
        <p:spPr>
          <a:xfrm>
            <a:off x="768350" y="1647825"/>
            <a:ext cx="9155113" cy="1397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References and further reading</a:t>
            </a:r>
          </a:p>
        </p:txBody>
      </p:sp>
      <p:sp>
        <p:nvSpPr>
          <p:cNvPr id="3" name="Text Placeholder 2">
            <a:extLst>
              <a:ext uri="{FF2B5EF4-FFF2-40B4-BE49-F238E27FC236}">
                <a16:creationId xmlns:a16="http://schemas.microsoft.com/office/drawing/2014/main" id="{821F4A86-E1A9-4A27-9547-25085D31E064}"/>
              </a:ext>
            </a:extLst>
          </p:cNvPr>
          <p:cNvSpPr>
            <a:spLocks noGrp="1"/>
          </p:cNvSpPr>
          <p:nvPr>
            <p:ph type="body" sz="quarter" idx="12"/>
          </p:nvPr>
        </p:nvSpPr>
        <p:spPr>
          <a:xfrm>
            <a:off x="768350" y="3449961"/>
            <a:ext cx="9248240" cy="2129777"/>
          </a:xfrm>
        </p:spPr>
        <p:txBody>
          <a:bodyPr numCol="1"/>
          <a:lstStyle/>
          <a:p>
            <a:r>
              <a:rPr lang="en-NZ" sz="1800" dirty="0"/>
              <a:t>Cottrell, S. (2008). </a:t>
            </a:r>
            <a:r>
              <a:rPr lang="en-NZ" sz="1800" i="1" dirty="0"/>
              <a:t>The study skills handbook. </a:t>
            </a:r>
            <a:r>
              <a:rPr lang="en-NZ" sz="1800" dirty="0"/>
              <a:t>Palgrave Macmillan.</a:t>
            </a:r>
          </a:p>
          <a:p>
            <a:r>
              <a:rPr lang="en-NZ" sz="1800" dirty="0"/>
              <a:t>Duffin, S. (2006). </a:t>
            </a:r>
            <a:r>
              <a:rPr lang="en-NZ" sz="1800" i="1" dirty="0"/>
              <a:t>Reason in the real world. </a:t>
            </a:r>
            <a:r>
              <a:rPr lang="en-NZ" sz="1800" dirty="0"/>
              <a:t>Dunmore Publishing.</a:t>
            </a:r>
          </a:p>
          <a:p>
            <a:r>
              <a:rPr lang="en-NZ" sz="1800" dirty="0"/>
              <a:t>Warburton, N. (2007). </a:t>
            </a:r>
            <a:r>
              <a:rPr lang="en-NZ" sz="1800" i="1" dirty="0"/>
              <a:t>Thinking from A to Z </a:t>
            </a:r>
            <a:r>
              <a:rPr lang="en-NZ" sz="1800" dirty="0"/>
              <a:t>(3</a:t>
            </a:r>
            <a:r>
              <a:rPr lang="en-NZ" sz="1800" baseline="30000" dirty="0"/>
              <a:t>rd</a:t>
            </a:r>
            <a:r>
              <a:rPr lang="en-NZ" sz="1800" dirty="0"/>
              <a:t> ed.). Routledge. </a:t>
            </a:r>
          </a:p>
          <a:p>
            <a:endParaRPr lang="en-NZ" dirty="0"/>
          </a:p>
        </p:txBody>
      </p:sp>
    </p:spTree>
    <p:extLst>
      <p:ext uri="{BB962C8B-B14F-4D97-AF65-F5344CB8AC3E}">
        <p14:creationId xmlns:p14="http://schemas.microsoft.com/office/powerpoint/2010/main" val="782527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9DB4C81-5905-C242-8AD3-DA0921F372C1}"/>
              </a:ext>
            </a:extLst>
          </p:cNvPr>
          <p:cNvSpPr>
            <a:spLocks noGrp="1"/>
          </p:cNvSpPr>
          <p:nvPr>
            <p:ph type="title" idx="4294967295"/>
          </p:nvPr>
        </p:nvSpPr>
        <p:spPr>
          <a:xfrm>
            <a:off x="768350" y="1509713"/>
            <a:ext cx="9155113" cy="4445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2866" b="0" i="0" u="none" strike="noStrike" kern="1200" cap="all" spc="143" normalizeH="0" baseline="0" noProof="0" dirty="0">
                <a:ln>
                  <a:noFill/>
                </a:ln>
                <a:solidFill>
                  <a:schemeClr val="bg1"/>
                </a:solidFill>
                <a:effectLst/>
                <a:uLnTx/>
                <a:uFillTx/>
                <a:latin typeface="Univers" panose="020B0503020202020204" pitchFamily="34" charset="0"/>
                <a:ea typeface="+mn-ea"/>
                <a:cs typeface="+mn-cs"/>
              </a:rPr>
              <a:t>Centre for Learner success</a:t>
            </a:r>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rmAutofit lnSpcReduction="10000"/>
          </a:bodyPr>
          <a:lstStyle/>
          <a:p>
            <a:r>
              <a:rPr lang="en-US" sz="2400" b="1" dirty="0"/>
              <a:t>Need help? We have a range of free services to help you with your assignment writing and study skills:</a:t>
            </a:r>
          </a:p>
        </p:txBody>
      </p:sp>
      <p:sp>
        <p:nvSpPr>
          <p:cNvPr id="5" name="Content Placeholder 2">
            <a:extLst>
              <a:ext uri="{FF2B5EF4-FFF2-40B4-BE49-F238E27FC236}">
                <a16:creationId xmlns:a16="http://schemas.microsoft.com/office/drawing/2014/main" id="{E8ACF699-3A89-463E-AE58-2F38CB96E581}"/>
              </a:ext>
            </a:extLst>
          </p:cNvPr>
          <p:cNvSpPr txBox="1">
            <a:spLocks/>
          </p:cNvSpPr>
          <p:nvPr/>
        </p:nvSpPr>
        <p:spPr>
          <a:xfrm>
            <a:off x="190500" y="3279854"/>
            <a:ext cx="10312400" cy="4140121"/>
          </a:xfrm>
          <a:prstGeom prst="rect">
            <a:avLst/>
          </a:prstGeom>
          <a:solidFill>
            <a:schemeClr val="accent1">
              <a:lumMod val="20000"/>
              <a:lumOff val="80000"/>
            </a:schemeClr>
          </a:solidFill>
        </p:spPr>
        <p:txBody>
          <a:bodyPr>
            <a:noAutofit/>
          </a:bodyPr>
          <a:lstStyle>
            <a:lvl1pPr marL="342900" indent="-342900" algn="l" rtl="0" eaLnBrk="0" fontAlgn="base" hangingPunct="0">
              <a:spcBef>
                <a:spcPct val="20000"/>
              </a:spcBef>
              <a:spcAft>
                <a:spcPct val="0"/>
              </a:spcAft>
              <a:buFont typeface="Arial" charset="0"/>
              <a:buChar char="•"/>
              <a:defRPr sz="2400" kern="1200">
                <a:solidFill>
                  <a:schemeClr val="bg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chemeClr val="bg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charset="0"/>
              <a:buChar char="•"/>
              <a:defRPr sz="1800" kern="1200">
                <a:solidFill>
                  <a:schemeClr val="bg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charset="0"/>
              <a:buChar char="–"/>
              <a:defRPr sz="1600" kern="1200">
                <a:solidFill>
                  <a:schemeClr val="bg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charset="0"/>
              <a:buChar char="»"/>
              <a:defRPr sz="1600" kern="1200">
                <a:solidFill>
                  <a:schemeClr val="bg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177800" marR="0" lvl="0" indent="-1778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2">
                  <a:extLst>
                    <a:ext uri="{A12FA001-AC4F-418D-AE19-62706E023703}">
                      <ahyp:hlinkClr xmlns:ahyp="http://schemas.microsoft.com/office/drawing/2018/hyperlinkcolor" val="tx"/>
                    </a:ext>
                  </a:extLst>
                </a:hlinkClick>
              </a:rPr>
              <a:t>Individual Support</a:t>
            </a: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rPr>
              <a:t>: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Want to discuss your assignment before you hand it in? Want to discuss study skills (e.g. how to manage time)? See next slide for b</a:t>
            </a:r>
            <a:r>
              <a:rPr kumimoji="0" lang="en-US" sz="1300" b="0" i="0" u="none" strike="noStrike" kern="1200" cap="none" spc="0" normalizeH="0" baseline="0" noProof="0" dirty="0" err="1">
                <a:ln>
                  <a:noFill/>
                </a:ln>
                <a:solidFill>
                  <a:prstClr val="black"/>
                </a:solidFill>
                <a:effectLst/>
                <a:uLnTx/>
                <a:uFillTx/>
                <a:latin typeface="Arial" pitchFamily="34" charset="0"/>
                <a:ea typeface="ＭＳ Ｐゴシック" charset="0"/>
                <a:cs typeface="Arial" pitchFamily="34" charset="0"/>
              </a:rPr>
              <a:t>ooking</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 information.</a:t>
            </a:r>
            <a:r>
              <a:rPr kumimoji="0" lang="en-NZ"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 </a:t>
            </a:r>
          </a:p>
          <a:p>
            <a:pPr marL="177800" marR="0" lvl="0" indent="-1778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3">
                  <a:extLst>
                    <a:ext uri="{A12FA001-AC4F-418D-AE19-62706E023703}">
                      <ahyp:hlinkClr xmlns:ahyp="http://schemas.microsoft.com/office/drawing/2018/hyperlinkcolor" val="tx"/>
                    </a:ext>
                  </a:extLst>
                </a:hlinkClick>
              </a:rPr>
              <a:t>Pre-Reading Service</a:t>
            </a: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rPr>
              <a:t>:</a:t>
            </a:r>
            <a:r>
              <a:rPr kumimoji="0" lang="en-US" sz="1300" b="1" i="0" u="none" strike="noStrike" kern="1200" cap="none" spc="0" normalizeH="0" baseline="0" noProof="0" dirty="0">
                <a:ln>
                  <a:noFill/>
                </a:ln>
                <a:solidFill>
                  <a:sysClr val="window" lastClr="FFFFFF"/>
                </a:solidFill>
                <a:effectLst/>
                <a:uLnTx/>
                <a:uFillTx/>
                <a:latin typeface="Arial" pitchFamily="34" charset="0"/>
                <a:ea typeface="ＭＳ Ｐゴシック" charset="0"/>
                <a:cs typeface="Arial" pitchFamily="34" charset="0"/>
              </a:rPr>
              <a:t>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Submit a draft assignment and receive individual written feedback on your assignment’s structure, focus, referencing, and use of sources. This service is available to first year internal and all distance students. You can access the forum through the Academic Writing and Learning Support site on your Stream homepage.</a:t>
            </a:r>
          </a:p>
          <a:p>
            <a:pPr marL="177800" marR="0" lvl="0" indent="-1778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4">
                  <a:extLst>
                    <a:ext uri="{A12FA001-AC4F-418D-AE19-62706E023703}">
                      <ahyp:hlinkClr xmlns:ahyp="http://schemas.microsoft.com/office/drawing/2018/hyperlinkcolor" val="tx"/>
                    </a:ext>
                  </a:extLst>
                </a:hlinkClick>
              </a:rPr>
              <a:t>Workshops</a:t>
            </a: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rPr>
              <a:t>:</a:t>
            </a:r>
            <a:r>
              <a:rPr kumimoji="0" lang="en-US" sz="1300" b="0" i="0" u="none" strike="noStrike" kern="1200" cap="none" spc="0" normalizeH="0" baseline="0" noProof="0" dirty="0">
                <a:ln>
                  <a:noFill/>
                </a:ln>
                <a:solidFill>
                  <a:sysClr val="window" lastClr="FFFFFF"/>
                </a:solidFill>
                <a:effectLst/>
                <a:uLnTx/>
                <a:uFillTx/>
                <a:latin typeface="Arial" pitchFamily="34" charset="0"/>
                <a:ea typeface="ＭＳ Ｐゴシック" charset="0"/>
                <a:cs typeface="Arial" pitchFamily="34" charset="0"/>
              </a:rPr>
              <a:t>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Seminars and workshops are run on campus and online, which can help you with writing and study skills, such as essay writing, referencing, and writing research proposals. See here for </a:t>
            </a:r>
            <a:r>
              <a:rPr kumimoji="0" lang="en-US" sz="1300" b="0" i="0" u="none" strike="noStrike" kern="1200" cap="none" spc="0" normalizeH="0" baseline="0" noProof="0" dirty="0" err="1">
                <a:ln>
                  <a:noFill/>
                </a:ln>
                <a:solidFill>
                  <a:prstClr val="black"/>
                </a:solidFill>
                <a:effectLst/>
                <a:uLnTx/>
                <a:uFillTx/>
                <a:latin typeface="Arial" pitchFamily="34" charset="0"/>
                <a:ea typeface="ＭＳ Ｐゴシック" charset="0"/>
                <a:cs typeface="Arial" pitchFamily="34" charset="0"/>
              </a:rPr>
              <a:t>programmes</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 and registration details. See </a:t>
            </a:r>
            <a:r>
              <a:rPr kumimoji="0" lang="en-NZ" sz="1300" b="0"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5">
                  <a:extLst>
                    <a:ext uri="{A12FA001-AC4F-418D-AE19-62706E023703}">
                      <ahyp:hlinkClr xmlns:ahyp="http://schemas.microsoft.com/office/drawing/2018/hyperlinkcolor" val="tx"/>
                    </a:ext>
                  </a:extLst>
                </a:hlinkClick>
              </a:rPr>
              <a:t>http://owll.massey.ac.nz/about-OWLL/workshops.php</a:t>
            </a:r>
            <a:endParaRPr kumimoji="0" lang="en-NZ" sz="1300" b="0"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endParaRPr>
          </a:p>
          <a:p>
            <a:pPr marL="177800" marR="0" lvl="0" indent="-1778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6">
                  <a:extLst>
                    <a:ext uri="{A12FA001-AC4F-418D-AE19-62706E023703}">
                      <ahyp:hlinkClr xmlns:ahyp="http://schemas.microsoft.com/office/drawing/2018/hyperlinkcolor" val="tx"/>
                    </a:ext>
                  </a:extLst>
                </a:hlinkClick>
              </a:rPr>
              <a:t>Academic Q+A</a:t>
            </a: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rPr>
              <a:t> </a:t>
            </a: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6">
                  <a:extLst>
                    <a:ext uri="{A12FA001-AC4F-418D-AE19-62706E023703}">
                      <ahyp:hlinkClr xmlns:ahyp="http://schemas.microsoft.com/office/drawing/2018/hyperlinkcolor" val="tx"/>
                    </a:ext>
                  </a:extLst>
                </a:hlinkClick>
              </a:rPr>
              <a:t>forum</a:t>
            </a:r>
            <a:r>
              <a:rPr kumimoji="0" lang="en-US" sz="1300" b="1" i="0" u="none" strike="noStrike" kern="1200" cap="none" spc="0" normalizeH="0" baseline="0" noProof="0" dirty="0">
                <a:ln>
                  <a:noFill/>
                </a:ln>
                <a:solidFill>
                  <a:srgbClr val="043163"/>
                </a:solidFill>
                <a:effectLst/>
                <a:uLnTx/>
                <a:uFillTx/>
                <a:latin typeface="Arial" pitchFamily="34" charset="0"/>
                <a:ea typeface="ＭＳ Ｐゴシック" charset="0"/>
                <a:cs typeface="Arial" pitchFamily="34" charset="0"/>
              </a:rPr>
              <a:t>: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Ask our consultants a question about academic writing and/or study </a:t>
            </a:r>
            <a:r>
              <a:rPr kumimoji="0" lang="en-NZ"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skills.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The Q &amp; A forum is a place for students to receive help with quick, study-related questions. You can access the forum through the Academic Writing and Learning Support site on your Stream homepage.</a:t>
            </a:r>
            <a:endParaRPr kumimoji="0" lang="en-NZ"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endParaRPr>
          </a:p>
          <a:p>
            <a:pPr marL="177800" marR="0" lvl="0" indent="-1778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7">
                  <a:extLst>
                    <a:ext uri="{A12FA001-AC4F-418D-AE19-62706E023703}">
                      <ahyp:hlinkClr xmlns:ahyp="http://schemas.microsoft.com/office/drawing/2018/hyperlinkcolor" val="tx"/>
                    </a:ext>
                  </a:extLst>
                </a:hlinkClick>
              </a:rPr>
              <a:t>OWLL</a:t>
            </a: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rPr>
              <a:t>:</a:t>
            </a:r>
            <a:r>
              <a:rPr kumimoji="0" lang="en-US" sz="1300" b="0" i="0" u="none" strike="noStrike" kern="1200" cap="none" spc="0" normalizeH="0" baseline="0" noProof="0" dirty="0">
                <a:ln>
                  <a:noFill/>
                </a:ln>
                <a:solidFill>
                  <a:sysClr val="window" lastClr="FFFFFF"/>
                </a:solidFill>
                <a:effectLst/>
                <a:uLnTx/>
                <a:uFillTx/>
                <a:latin typeface="Arial" pitchFamily="34" charset="0"/>
                <a:ea typeface="ＭＳ Ｐゴシック" charset="0"/>
                <a:cs typeface="Arial" pitchFamily="34" charset="0"/>
              </a:rPr>
              <a:t>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Information about academic writing and study skills, including assignment planning, </a:t>
            </a:r>
            <a:r>
              <a:rPr kumimoji="0" lang="en-NZ"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essays, reports, and referencing. Go to </a:t>
            </a:r>
            <a:r>
              <a:rPr kumimoji="0" lang="en-NZ" sz="1300" b="0"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7">
                  <a:extLst>
                    <a:ext uri="{A12FA001-AC4F-418D-AE19-62706E023703}">
                      <ahyp:hlinkClr xmlns:ahyp="http://schemas.microsoft.com/office/drawing/2018/hyperlinkcolor" val="tx"/>
                    </a:ext>
                  </a:extLst>
                </a:hlinkClick>
              </a:rPr>
              <a:t>http://owll.massey.ac.nz/index.php</a:t>
            </a:r>
            <a:endParaRPr kumimoji="0" lang="en-NZ" sz="1300" b="0"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endParaRPr>
          </a:p>
          <a:p>
            <a:pPr marL="177800" marR="0" lvl="0" indent="-1778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hlinkClick r:id="rId8">
                  <a:extLst>
                    <a:ext uri="{A12FA001-AC4F-418D-AE19-62706E023703}">
                      <ahyp:hlinkClr xmlns:ahyp="http://schemas.microsoft.com/office/drawing/2018/hyperlinkcolor" val="tx"/>
                    </a:ext>
                  </a:extLst>
                </a:hlinkClick>
              </a:rPr>
              <a:t>Disability Services</a:t>
            </a: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rPr>
              <a:t>:</a:t>
            </a:r>
            <a:r>
              <a:rPr kumimoji="0" lang="en-US" sz="1300" b="1" i="0" u="none" strike="noStrike" kern="1200" cap="none" spc="0" normalizeH="0" baseline="0" noProof="0" dirty="0">
                <a:ln>
                  <a:noFill/>
                </a:ln>
                <a:solidFill>
                  <a:sysClr val="window" lastClr="FFFFFF"/>
                </a:solidFill>
                <a:effectLst/>
                <a:uLnTx/>
                <a:uFillTx/>
                <a:latin typeface="Arial" pitchFamily="34" charset="0"/>
                <a:ea typeface="ＭＳ Ｐゴシック" charset="0"/>
                <a:cs typeface="Arial" pitchFamily="34" charset="0"/>
              </a:rPr>
              <a:t>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A range of services and support for students who have health and disability issues that are impacting their study.</a:t>
            </a:r>
          </a:p>
          <a:p>
            <a:pPr marL="177800" marR="0" lvl="0" indent="-1778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300" b="1" i="0" u="none" strike="noStrike" kern="1200" cap="none" spc="0" normalizeH="0" baseline="0" noProof="0" dirty="0" err="1">
                <a:ln>
                  <a:noFill/>
                </a:ln>
                <a:solidFill>
                  <a:srgbClr val="7030A0"/>
                </a:solidFill>
                <a:effectLst/>
                <a:uLnTx/>
                <a:uFillTx/>
                <a:latin typeface="Arial" pitchFamily="34" charset="0"/>
                <a:ea typeface="ＭＳ Ｐゴシック" charset="0"/>
                <a:cs typeface="Arial" pitchFamily="34" charset="0"/>
                <a:hlinkClick r:id="rId9">
                  <a:extLst>
                    <a:ext uri="{A12FA001-AC4F-418D-AE19-62706E023703}">
                      <ahyp:hlinkClr xmlns:ahyp="http://schemas.microsoft.com/office/drawing/2018/hyperlinkcolor" val="tx"/>
                    </a:ext>
                  </a:extLst>
                </a:hlinkClick>
              </a:rPr>
              <a:t>Pasifika@Massey</a:t>
            </a:r>
            <a:r>
              <a:rPr kumimoji="0" lang="en-US" sz="1300" b="1" i="0" u="none" strike="noStrike" kern="1200" cap="none" spc="0" normalizeH="0" baseline="0" noProof="0" dirty="0">
                <a:ln>
                  <a:noFill/>
                </a:ln>
                <a:solidFill>
                  <a:srgbClr val="7030A0"/>
                </a:solidFill>
                <a:effectLst/>
                <a:uLnTx/>
                <a:uFillTx/>
                <a:latin typeface="Arial" pitchFamily="34" charset="0"/>
                <a:ea typeface="ＭＳ Ｐゴシック" charset="0"/>
                <a:cs typeface="Arial" pitchFamily="34" charset="0"/>
              </a:rPr>
              <a:t>:</a:t>
            </a:r>
            <a:r>
              <a:rPr kumimoji="0" lang="en-US" sz="1300" b="1" i="0" u="none" strike="noStrike" kern="1200" cap="none" spc="0" normalizeH="0" baseline="0" noProof="0" dirty="0">
                <a:ln>
                  <a:noFill/>
                </a:ln>
                <a:solidFill>
                  <a:sysClr val="window" lastClr="FFFFFF"/>
                </a:solidFill>
                <a:effectLst/>
                <a:uLnTx/>
                <a:uFillTx/>
                <a:latin typeface="Arial" pitchFamily="34" charset="0"/>
                <a:ea typeface="ＭＳ Ｐゴシック" charset="0"/>
                <a:cs typeface="Arial" pitchFamily="34" charset="0"/>
              </a:rPr>
              <a:t>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Whether studying as an internal or distance student, you can also access Learning support from the Pasifika Learning </a:t>
            </a:r>
            <a:r>
              <a:rPr kumimoji="0" lang="en-NZ" sz="1300" b="0" i="0" u="none" strike="noStrike" kern="1200" cap="none" spc="0" normalizeH="0" baseline="0" noProof="0" dirty="0">
                <a:ln>
                  <a:noFill/>
                </a:ln>
                <a:solidFill>
                  <a:prstClr val="black"/>
                </a:solidFill>
                <a:effectLst/>
                <a:uLnTx/>
                <a:uFillTx/>
                <a:latin typeface="Arial" pitchFamily="34" charset="0"/>
                <a:ea typeface="ＭＳ Ｐゴシック" charset="0"/>
                <a:cs typeface="Arial" pitchFamily="34" charset="0"/>
              </a:rPr>
              <a:t>Advisors.</a:t>
            </a:r>
          </a:p>
          <a:p>
            <a:pPr marL="177800" marR="0" lvl="0" indent="-177800" algn="l" defTabSz="914400" rtl="0" eaLnBrk="0" fontAlgn="base" latinLnBrk="0" hangingPunct="0">
              <a:lnSpc>
                <a:spcPct val="100000"/>
              </a:lnSpc>
              <a:spcBef>
                <a:spcPct val="20000"/>
              </a:spcBef>
              <a:spcAft>
                <a:spcPct val="0"/>
              </a:spcAft>
              <a:buClrTx/>
              <a:buSzTx/>
              <a:buFont typeface="Arial" charset="0"/>
              <a:buChar char="•"/>
              <a:tabLst/>
              <a:defRPr/>
            </a:pPr>
            <a:r>
              <a:rPr lang="fi-FI" sz="1400" b="1" dirty="0">
                <a:solidFill>
                  <a:srgbClr val="7030A0"/>
                </a:solidFill>
                <a:hlinkClick r:id="rId10">
                  <a:extLst>
                    <a:ext uri="{A12FA001-AC4F-418D-AE19-62706E023703}">
                      <ahyp:hlinkClr xmlns:ahyp="http://schemas.microsoft.com/office/drawing/2018/hyperlinkcolor" val="tx"/>
                    </a:ext>
                  </a:extLst>
                </a:hlinkClick>
              </a:rPr>
              <a:t>Te Rau Tauawhi: </a:t>
            </a:r>
            <a:r>
              <a:rPr lang="fi-FI" sz="1400" dirty="0">
                <a:solidFill>
                  <a:schemeClr val="tx1"/>
                </a:solidFill>
              </a:rPr>
              <a:t>Ko t</a:t>
            </a:r>
            <a:r>
              <a:rPr lang="fr-FR" sz="1400" dirty="0">
                <a:solidFill>
                  <a:schemeClr val="tx1"/>
                </a:solidFill>
              </a:rPr>
              <a:t>ā</a:t>
            </a:r>
            <a:r>
              <a:rPr lang="fi-FI" sz="1400" dirty="0">
                <a:solidFill>
                  <a:schemeClr val="tx1"/>
                </a:solidFill>
              </a:rPr>
              <a:t> Te Rau Tauawhi he </a:t>
            </a:r>
            <a:r>
              <a:rPr lang="fr-FR" sz="1400" dirty="0">
                <a:solidFill>
                  <a:schemeClr val="tx1"/>
                </a:solidFill>
              </a:rPr>
              <a:t>ā</a:t>
            </a:r>
            <a:r>
              <a:rPr lang="fi-FI" sz="1400" dirty="0">
                <a:solidFill>
                  <a:schemeClr val="tx1"/>
                </a:solidFill>
              </a:rPr>
              <a:t>whina i ng</a:t>
            </a:r>
            <a:r>
              <a:rPr lang="fr-FR" sz="1400" dirty="0">
                <a:solidFill>
                  <a:schemeClr val="tx1"/>
                </a:solidFill>
              </a:rPr>
              <a:t>ā</a:t>
            </a:r>
            <a:r>
              <a:rPr lang="fi-FI" sz="1400" dirty="0">
                <a:solidFill>
                  <a:schemeClr val="tx1"/>
                </a:solidFill>
              </a:rPr>
              <a:t> tauira M</a:t>
            </a:r>
            <a:r>
              <a:rPr lang="fr-FR" sz="1400" dirty="0">
                <a:solidFill>
                  <a:schemeClr val="tx1"/>
                </a:solidFill>
              </a:rPr>
              <a:t>ā</a:t>
            </a:r>
            <a:r>
              <a:rPr lang="fi-FI" sz="1400" dirty="0">
                <a:solidFill>
                  <a:schemeClr val="tx1"/>
                </a:solidFill>
              </a:rPr>
              <a:t>ori ki te tuku aromatawatai ki Te Reo M</a:t>
            </a:r>
            <a:r>
              <a:rPr lang="fr-FR" sz="1400" dirty="0">
                <a:solidFill>
                  <a:schemeClr val="tx1"/>
                </a:solidFill>
              </a:rPr>
              <a:t>ā</a:t>
            </a:r>
            <a:r>
              <a:rPr lang="fi-FI" sz="1400" dirty="0">
                <a:solidFill>
                  <a:schemeClr val="tx1"/>
                </a:solidFill>
              </a:rPr>
              <a:t>ori, ki te tautoko hoki i </a:t>
            </a:r>
            <a:r>
              <a:rPr lang="en-US" sz="1400" dirty="0">
                <a:solidFill>
                  <a:schemeClr val="tx1"/>
                </a:solidFill>
              </a:rPr>
              <a:t>ng</a:t>
            </a:r>
            <a:r>
              <a:rPr lang="fr-FR" sz="1400" dirty="0">
                <a:solidFill>
                  <a:schemeClr val="tx1"/>
                </a:solidFill>
              </a:rPr>
              <a:t>ā</a:t>
            </a:r>
            <a:r>
              <a:rPr lang="en-US" sz="1400" dirty="0">
                <a:solidFill>
                  <a:schemeClr val="tx1"/>
                </a:solidFill>
              </a:rPr>
              <a:t> </a:t>
            </a:r>
            <a:r>
              <a:rPr lang="fr-FR" sz="1400" dirty="0">
                <a:solidFill>
                  <a:schemeClr val="tx1"/>
                </a:solidFill>
              </a:rPr>
              <a:t>ā</a:t>
            </a:r>
            <a:r>
              <a:rPr lang="en-US" sz="1400" dirty="0" err="1">
                <a:solidFill>
                  <a:schemeClr val="tx1"/>
                </a:solidFill>
              </a:rPr>
              <a:t>huatanga</a:t>
            </a:r>
            <a:r>
              <a:rPr lang="en-US" sz="1400" dirty="0">
                <a:solidFill>
                  <a:schemeClr val="tx1"/>
                </a:solidFill>
              </a:rPr>
              <a:t> </a:t>
            </a:r>
            <a:r>
              <a:rPr lang="en-US" sz="1400" dirty="0" err="1">
                <a:solidFill>
                  <a:schemeClr val="tx1"/>
                </a:solidFill>
              </a:rPr>
              <a:t>whakarite</a:t>
            </a:r>
            <a:r>
              <a:rPr lang="en-US" sz="1400" dirty="0">
                <a:solidFill>
                  <a:schemeClr val="tx1"/>
                </a:solidFill>
              </a:rPr>
              <a:t> </a:t>
            </a:r>
            <a:r>
              <a:rPr lang="en-US" sz="1400" dirty="0" err="1">
                <a:solidFill>
                  <a:schemeClr val="tx1"/>
                </a:solidFill>
              </a:rPr>
              <a:t>tuhinga</a:t>
            </a:r>
            <a:r>
              <a:rPr lang="en-US" sz="1400" dirty="0">
                <a:solidFill>
                  <a:schemeClr val="tx1"/>
                </a:solidFill>
              </a:rPr>
              <a:t>. The </a:t>
            </a:r>
            <a:r>
              <a:rPr lang="fr-FR" sz="1400" dirty="0">
                <a:solidFill>
                  <a:schemeClr val="tx1"/>
                </a:solidFill>
              </a:rPr>
              <a:t>Te Rau </a:t>
            </a:r>
            <a:r>
              <a:rPr lang="fr-FR" sz="1400" dirty="0" err="1">
                <a:solidFill>
                  <a:schemeClr val="tx1"/>
                </a:solidFill>
              </a:rPr>
              <a:t>Tauawhi</a:t>
            </a:r>
            <a:r>
              <a:rPr lang="fr-FR" sz="1400" dirty="0">
                <a:solidFill>
                  <a:schemeClr val="tx1"/>
                </a:solidFill>
              </a:rPr>
              <a:t> </a:t>
            </a:r>
            <a:r>
              <a:rPr lang="fr-FR" sz="1400" dirty="0" err="1">
                <a:solidFill>
                  <a:schemeClr val="tx1"/>
                </a:solidFill>
              </a:rPr>
              <a:t>Māori</a:t>
            </a:r>
            <a:r>
              <a:rPr lang="fr-FR" sz="1400" dirty="0">
                <a:solidFill>
                  <a:schemeClr val="tx1"/>
                </a:solidFill>
              </a:rPr>
              <a:t> </a:t>
            </a:r>
            <a:r>
              <a:rPr lang="fr-FR" sz="1400" dirty="0" err="1">
                <a:solidFill>
                  <a:schemeClr val="tx1"/>
                </a:solidFill>
              </a:rPr>
              <a:t>Student</a:t>
            </a:r>
            <a:r>
              <a:rPr lang="fr-FR" sz="1400" dirty="0">
                <a:solidFill>
                  <a:schemeClr val="tx1"/>
                </a:solidFill>
              </a:rPr>
              <a:t> Centre can </a:t>
            </a:r>
            <a:r>
              <a:rPr lang="en-US" sz="1400" dirty="0">
                <a:solidFill>
                  <a:schemeClr val="tx1"/>
                </a:solidFill>
              </a:rPr>
              <a:t>help you to submit your assignment in </a:t>
            </a:r>
            <a:r>
              <a:rPr lang="en-US" sz="1400" dirty="0" err="1">
                <a:solidFill>
                  <a:schemeClr val="tx1"/>
                </a:solidFill>
              </a:rPr>
              <a:t>Te</a:t>
            </a:r>
            <a:r>
              <a:rPr lang="en-US" sz="1400" dirty="0">
                <a:solidFill>
                  <a:schemeClr val="tx1"/>
                </a:solidFill>
              </a:rPr>
              <a:t> </a:t>
            </a:r>
            <a:r>
              <a:rPr lang="en-US" sz="1400" dirty="0" err="1">
                <a:solidFill>
                  <a:schemeClr val="tx1"/>
                </a:solidFill>
              </a:rPr>
              <a:t>Reo</a:t>
            </a:r>
            <a:r>
              <a:rPr lang="en-US" sz="1400" dirty="0">
                <a:solidFill>
                  <a:schemeClr val="tx1"/>
                </a:solidFill>
              </a:rPr>
              <a:t> M</a:t>
            </a:r>
            <a:r>
              <a:rPr lang="fr-FR" sz="1400" dirty="0">
                <a:solidFill>
                  <a:schemeClr val="tx1"/>
                </a:solidFill>
              </a:rPr>
              <a:t>ā</a:t>
            </a:r>
            <a:r>
              <a:rPr lang="en-US" sz="1400" dirty="0" err="1">
                <a:solidFill>
                  <a:schemeClr val="tx1"/>
                </a:solidFill>
              </a:rPr>
              <a:t>ori</a:t>
            </a:r>
            <a:r>
              <a:rPr lang="en-US" sz="1400" dirty="0">
                <a:solidFill>
                  <a:schemeClr val="tx1"/>
                </a:solidFill>
              </a:rPr>
              <a:t> and provide general assignment structure </a:t>
            </a:r>
            <a:r>
              <a:rPr lang="en-NZ" sz="1400" dirty="0">
                <a:solidFill>
                  <a:schemeClr val="tx1"/>
                </a:solidFill>
              </a:rPr>
              <a:t>support.</a:t>
            </a:r>
          </a:p>
        </p:txBody>
      </p:sp>
    </p:spTree>
    <p:extLst>
      <p:ext uri="{BB962C8B-B14F-4D97-AF65-F5344CB8AC3E}">
        <p14:creationId xmlns:p14="http://schemas.microsoft.com/office/powerpoint/2010/main" val="287713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0CEAE4-A3A1-40B0-8736-4F2F04DB487B}"/>
              </a:ext>
              <a:ext uri="{C183D7F6-B498-43B3-948B-1728B52AA6E4}">
                <adec:decorative xmlns:adec="http://schemas.microsoft.com/office/drawing/2017/decorative" val="1"/>
              </a:ext>
            </a:extLst>
          </p:cNvPr>
          <p:cNvSpPr/>
          <p:nvPr/>
        </p:nvSpPr>
        <p:spPr>
          <a:xfrm>
            <a:off x="-2805" y="0"/>
            <a:ext cx="3565101" cy="77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 name="Title 7">
            <a:extLst>
              <a:ext uri="{FF2B5EF4-FFF2-40B4-BE49-F238E27FC236}">
                <a16:creationId xmlns:a16="http://schemas.microsoft.com/office/drawing/2014/main" id="{0F86B5D2-2638-4127-AF53-AF1FA2FC8F39}"/>
              </a:ext>
            </a:extLst>
          </p:cNvPr>
          <p:cNvSpPr>
            <a:spLocks noGrp="1"/>
          </p:cNvSpPr>
          <p:nvPr>
            <p:ph type="title" idx="4294967295"/>
          </p:nvPr>
        </p:nvSpPr>
        <p:spPr>
          <a:xfrm>
            <a:off x="1272968" y="-1156587"/>
            <a:ext cx="8421622" cy="1156587"/>
          </a:xfrm>
        </p:spPr>
        <p:txBody>
          <a:bodyPr vert="horz" lIns="91440" tIns="45720" rIns="91440" bIns="45720" rtlCol="0" anchor="b">
            <a:normAutofit/>
          </a:bodyPr>
          <a:lstStyle/>
          <a:p>
            <a:r>
              <a:rPr lang="en-NZ" dirty="0"/>
              <a:t>Contact information</a:t>
            </a:r>
          </a:p>
        </p:txBody>
      </p:sp>
      <p:sp>
        <p:nvSpPr>
          <p:cNvPr id="10"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43751"/>
            <a:ext cx="10691813" cy="3600717"/>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val="0"/>
              </a:ext>
            </a:extLst>
          </a:blip>
          <a:srcRect t="1538" b="-1538"/>
          <a:stretch/>
        </p:blipFill>
        <p:spPr bwMode="black">
          <a:xfrm>
            <a:off x="-1" y="6145401"/>
            <a:ext cx="10691813" cy="651531"/>
          </a:xfrm>
          <a:prstGeom prst="rect">
            <a:avLst/>
          </a:prstGeom>
        </p:spPr>
      </p:pic>
      <p:cxnSp>
        <p:nvCxnSpPr>
          <p:cNvPr id="14"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 y="6147095"/>
            <a:ext cx="10691813"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4999" y="2392574"/>
            <a:ext cx="8425346"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 y="772765"/>
            <a:ext cx="10691545" cy="60141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69212" rtl="0" eaLnBrk="1" fontAlgn="base" latinLnBrk="0" hangingPunct="1">
              <a:lnSpc>
                <a:spcPct val="100000"/>
              </a:lnSpc>
              <a:spcBef>
                <a:spcPct val="0"/>
              </a:spcBef>
              <a:spcAft>
                <a:spcPct val="0"/>
              </a:spcAft>
              <a:buClrTx/>
              <a:buSzTx/>
              <a:buFontTx/>
              <a:buNone/>
              <a:tabLst/>
              <a:defRPr/>
            </a:pPr>
            <a:endParaRPr kumimoji="0" lang="en-US" sz="2105"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72765"/>
            <a:ext cx="3562295" cy="60141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69212" rtl="0" eaLnBrk="1" fontAlgn="base" latinLnBrk="0" hangingPunct="1">
              <a:lnSpc>
                <a:spcPct val="100000"/>
              </a:lnSpc>
              <a:spcBef>
                <a:spcPct val="0"/>
              </a:spcBef>
              <a:spcAft>
                <a:spcPct val="0"/>
              </a:spcAft>
              <a:buClrTx/>
              <a:buSzTx/>
              <a:buFontTx/>
              <a:buNone/>
              <a:tabLst/>
              <a:defRPr/>
            </a:pPr>
            <a:endParaRPr kumimoji="0" lang="en-US" sz="2105"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extBox 1"/>
          <p:cNvSpPr txBox="1"/>
          <p:nvPr/>
        </p:nvSpPr>
        <p:spPr>
          <a:xfrm>
            <a:off x="-75258" y="509004"/>
            <a:ext cx="3550847" cy="1732394"/>
          </a:xfrm>
          <a:prstGeom prst="rect">
            <a:avLst/>
          </a:prstGeom>
        </p:spPr>
        <p:txBody>
          <a:bodyPr vert="horz" lIns="106918" tIns="53459" rIns="106918" bIns="53459" rtlCol="0" anchor="t">
            <a:normAutofit/>
          </a:bodyPr>
          <a:lstStyle/>
          <a:p>
            <a:pPr marL="0" marR="0" lvl="0" indent="0" algn="ctr" defTabSz="1069212" rtl="0" eaLnBrk="1" fontAlgn="base" latinLnBrk="0" hangingPunct="1">
              <a:lnSpc>
                <a:spcPct val="90000"/>
              </a:lnSpc>
              <a:spcBef>
                <a:spcPct val="0"/>
              </a:spcBef>
              <a:spcAft>
                <a:spcPts val="0"/>
              </a:spcAft>
              <a:buClrTx/>
              <a:buSzTx/>
              <a:buFontTx/>
              <a:buNone/>
              <a:tabLst/>
              <a:defRPr/>
            </a:pPr>
            <a:r>
              <a:rPr kumimoji="0" lang="en-US" sz="2806" b="0" i="0" u="none" strike="noStrike" kern="1200" cap="all" spc="0" normalizeH="0" baseline="0" noProof="0" dirty="0">
                <a:ln>
                  <a:noFill/>
                </a:ln>
                <a:solidFill>
                  <a:srgbClr val="FFFFFF"/>
                </a:solidFill>
                <a:effectLst/>
                <a:uLnTx/>
                <a:uFillTx/>
                <a:latin typeface="Arial Nova" panose="020B0504020202020204" pitchFamily="34" charset="0"/>
                <a:ea typeface="ＭＳ Ｐゴシック" charset="0"/>
                <a:cs typeface="+mn-cs"/>
              </a:rPr>
              <a:t>Centre for learner success</a:t>
            </a:r>
          </a:p>
          <a:p>
            <a:pPr marL="0" marR="0" lvl="0" indent="0" algn="ctr" defTabSz="1069212" rtl="0" eaLnBrk="1" fontAlgn="base" latinLnBrk="0" hangingPunct="1">
              <a:lnSpc>
                <a:spcPct val="100000"/>
              </a:lnSpc>
              <a:spcBef>
                <a:spcPct val="0"/>
              </a:spcBef>
              <a:spcAft>
                <a:spcPct val="0"/>
              </a:spcAft>
              <a:buClrTx/>
              <a:buSzTx/>
              <a:buFontTx/>
              <a:buNone/>
              <a:tabLst/>
              <a:defRPr/>
            </a:pPr>
            <a:r>
              <a:rPr kumimoji="0" lang="en-NZ" sz="1403" b="0" i="0" u="sng" strike="noStrike" kern="1200" cap="none" spc="0" normalizeH="0" baseline="0" noProof="0" dirty="0">
                <a:ln>
                  <a:noFill/>
                </a:ln>
                <a:solidFill>
                  <a:prstClr val="white">
                    <a:lumMod val="65000"/>
                  </a:prstClr>
                </a:solidFill>
                <a:effectLst/>
                <a:uLnTx/>
                <a:uFillTx/>
                <a:latin typeface="Arial" charset="0"/>
                <a:ea typeface="ＭＳ Ｐゴシック" charset="0"/>
                <a:cs typeface="+mn-cs"/>
              </a:rPr>
              <a:t>https://massey-nz.libcal.com/</a:t>
            </a:r>
            <a:endParaRPr kumimoji="0" lang="en-NZ" sz="1403" b="0" i="0" u="none" strike="noStrike" kern="1200" cap="none" spc="0" normalizeH="0" baseline="0" noProof="0" dirty="0">
              <a:ln>
                <a:noFill/>
              </a:ln>
              <a:solidFill>
                <a:prstClr val="white">
                  <a:lumMod val="65000"/>
                </a:prstClr>
              </a:solidFill>
              <a:effectLst/>
              <a:uLnTx/>
              <a:uFillTx/>
              <a:latin typeface="Arial" charset="0"/>
              <a:ea typeface="ＭＳ Ｐゴシック" charset="0"/>
              <a:cs typeface="+mn-cs"/>
            </a:endParaRPr>
          </a:p>
        </p:txBody>
      </p:sp>
      <p:sp>
        <p:nvSpPr>
          <p:cNvPr id="4" name="TextBox 3">
            <a:extLst>
              <a:ext uri="{FF2B5EF4-FFF2-40B4-BE49-F238E27FC236}">
                <a16:creationId xmlns:a16="http://schemas.microsoft.com/office/drawing/2014/main" id="{A9AEFE4C-6E78-45E4-949D-4CE1F126BC1E}"/>
              </a:ext>
            </a:extLst>
          </p:cNvPr>
          <p:cNvSpPr txBox="1"/>
          <p:nvPr/>
        </p:nvSpPr>
        <p:spPr>
          <a:xfrm>
            <a:off x="216513" y="2441537"/>
            <a:ext cx="3115282" cy="3805144"/>
          </a:xfrm>
          <a:prstGeom prst="rect">
            <a:avLst/>
          </a:prstGeom>
          <a:noFill/>
        </p:spPr>
        <p:txBody>
          <a:bodyPr wrap="square" rtlCol="0">
            <a:spAutoFit/>
          </a:bodyPr>
          <a:lstStyle/>
          <a:p>
            <a:pPr marL="0" marR="0" lvl="0" indent="0" algn="l" defTabSz="1069212" rtl="0" eaLnBrk="1" fontAlgn="base" latinLnBrk="0" hangingPunct="1">
              <a:lnSpc>
                <a:spcPct val="100000"/>
              </a:lnSpc>
              <a:spcBef>
                <a:spcPct val="0"/>
              </a:spcBef>
              <a:spcAft>
                <a:spcPts val="1403"/>
              </a:spcAft>
              <a:buClrTx/>
              <a:buSzTx/>
              <a:buFontTx/>
              <a:buNone/>
              <a:tabLst/>
              <a:defRPr/>
            </a:pPr>
            <a:r>
              <a:rPr kumimoji="0" lang="en-NZ" sz="1403" b="1" i="0" u="none" strike="noStrike" kern="1200" cap="none" spc="0" normalizeH="0" baseline="0" noProof="0" dirty="0">
                <a:ln>
                  <a:noFill/>
                </a:ln>
                <a:solidFill>
                  <a:prstClr val="white"/>
                </a:solidFill>
                <a:effectLst/>
                <a:uLnTx/>
                <a:uFillTx/>
                <a:latin typeface="Arial Nova" panose="020B0604020202020204" pitchFamily="34" charset="0"/>
                <a:ea typeface="ＭＳ Ｐゴシック" charset="0"/>
                <a:cs typeface="Angsana New" panose="02020603050405020304" pitchFamily="18" charset="-34"/>
              </a:rPr>
              <a:t>We help students with…</a:t>
            </a:r>
          </a:p>
          <a:p>
            <a:pPr marL="206047" marR="0" lvl="0" indent="-206047" algn="l" defTabSz="1069212" rtl="0" eaLnBrk="1" fontAlgn="base" latinLnBrk="0" hangingPunct="1">
              <a:lnSpc>
                <a:spcPct val="100000"/>
              </a:lnSpc>
              <a:spcBef>
                <a:spcPct val="0"/>
              </a:spcBef>
              <a:spcAft>
                <a:spcPts val="1403"/>
              </a:spcAft>
              <a:buClrTx/>
              <a:buSzTx/>
              <a:buFont typeface="Arial" panose="020B0604020202020204" pitchFamily="34" charset="0"/>
              <a:buChar char="•"/>
              <a:tabLst/>
              <a:defRPr/>
            </a:pPr>
            <a:r>
              <a:rPr kumimoji="0" lang="en-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Assignment writing advice</a:t>
            </a:r>
          </a:p>
          <a:p>
            <a:pPr marL="206047" marR="0" lvl="0" indent="-206047" algn="l" defTabSz="1069212" rtl="0" eaLnBrk="1" fontAlgn="base" latinLnBrk="0" hangingPunct="1">
              <a:lnSpc>
                <a:spcPct val="100000"/>
              </a:lnSpc>
              <a:spcBef>
                <a:spcPct val="0"/>
              </a:spcBef>
              <a:spcAft>
                <a:spcPts val="1403"/>
              </a:spcAft>
              <a:buClrTx/>
              <a:buSzTx/>
              <a:buFont typeface="Arial" panose="020B0604020202020204" pitchFamily="34" charset="0"/>
              <a:buChar char="•"/>
              <a:tabLst/>
              <a:defRPr/>
            </a:pP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Academic</a:t>
            </a:r>
            <a:r>
              <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writing</a:t>
            </a:r>
            <a:r>
              <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development</a:t>
            </a:r>
            <a:endPar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endParaRPr>
          </a:p>
          <a:p>
            <a:pPr marL="206047" marR="0" lvl="0" indent="-206047" algn="l" defTabSz="1069212" rtl="0" eaLnBrk="1" fontAlgn="base" latinLnBrk="0" hangingPunct="1">
              <a:lnSpc>
                <a:spcPct val="100000"/>
              </a:lnSpc>
              <a:spcBef>
                <a:spcPct val="0"/>
              </a:spcBef>
              <a:spcAft>
                <a:spcPts val="1403"/>
              </a:spcAft>
              <a:buClrTx/>
              <a:buSzTx/>
              <a:buFont typeface="Arial" panose="020B0604020202020204" pitchFamily="34" charset="0"/>
              <a:buChar char="•"/>
              <a:tabLst/>
              <a:defRPr/>
            </a:pP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Understanding</a:t>
            </a:r>
            <a:r>
              <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assignment</a:t>
            </a:r>
            <a:r>
              <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questions</a:t>
            </a:r>
            <a:endPar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endParaRPr>
          </a:p>
          <a:p>
            <a:pPr marL="206047" marR="0" lvl="0" indent="-206047" algn="l" defTabSz="1069212" rtl="0" eaLnBrk="1" fontAlgn="base" latinLnBrk="0" hangingPunct="1">
              <a:lnSpc>
                <a:spcPct val="100000"/>
              </a:lnSpc>
              <a:spcBef>
                <a:spcPct val="0"/>
              </a:spcBef>
              <a:spcAft>
                <a:spcPts val="1403"/>
              </a:spcAft>
              <a:buClrTx/>
              <a:buSzTx/>
              <a:buFont typeface="Arial" panose="020B0604020202020204" pitchFamily="34" charset="0"/>
              <a:buChar char="•"/>
              <a:tabLst/>
              <a:defRPr/>
            </a:pP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Citing</a:t>
            </a:r>
            <a:r>
              <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and </a:t>
            </a: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writing</a:t>
            </a:r>
            <a:r>
              <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403"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references</a:t>
            </a:r>
            <a:endParaRPr kumimoji="0" lang="mi-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endParaRPr>
          </a:p>
          <a:p>
            <a:pPr marL="206047" marR="0" lvl="0"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403"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Enhancing study skills, like: </a:t>
            </a:r>
          </a:p>
          <a:p>
            <a:pPr marL="419517" marR="0" lvl="1"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228"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Reading techniques</a:t>
            </a:r>
          </a:p>
          <a:p>
            <a:pPr marL="419517" marR="0" lvl="1"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228"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Notetaking</a:t>
            </a:r>
          </a:p>
          <a:p>
            <a:pPr marL="419517" marR="0" lvl="1"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228"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Time management skills</a:t>
            </a:r>
          </a:p>
          <a:p>
            <a:pPr marL="419517" marR="0" lvl="1"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228"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Critical thinking, reading &amp; writing</a:t>
            </a:r>
            <a:endParaRPr kumimoji="0" lang="en-NZ" sz="1228"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mn-cs"/>
            </a:endParaRPr>
          </a:p>
        </p:txBody>
      </p:sp>
      <p:sp>
        <p:nvSpPr>
          <p:cNvPr id="5" name="TextBox 4"/>
          <p:cNvSpPr txBox="1"/>
          <p:nvPr/>
        </p:nvSpPr>
        <p:spPr>
          <a:xfrm>
            <a:off x="3821896" y="772765"/>
            <a:ext cx="6610314" cy="5178925"/>
          </a:xfrm>
          <a:prstGeom prst="rect">
            <a:avLst/>
          </a:prstGeom>
        </p:spPr>
        <p:txBody>
          <a:bodyPr vert="horz" lIns="106918" tIns="53459" rIns="106918" bIns="53459" rtlCol="0" anchor="t">
            <a:normAutofit lnSpcReduction="10000"/>
          </a:bodyPr>
          <a:lstStyle/>
          <a:p>
            <a:pPr marL="0" marR="0" lvl="0" indent="0" algn="l" defTabSz="1069212" rtl="0" eaLnBrk="1" fontAlgn="base" latinLnBrk="0" hangingPunct="1">
              <a:lnSpc>
                <a:spcPct val="120000"/>
              </a:lnSpc>
              <a:spcBef>
                <a:spcPct val="0"/>
              </a:spcBef>
              <a:spcAft>
                <a:spcPts val="2400"/>
              </a:spcAft>
              <a:buClr>
                <a:srgbClr val="B71E42"/>
              </a:buClr>
              <a:buSzPct val="100000"/>
              <a:buFontTx/>
              <a:buNone/>
              <a:tabLst/>
              <a:defRPr/>
            </a:pPr>
            <a:r>
              <a:rPr kumimoji="0" lang="en-US" sz="1600" b="1"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CAMPUS LOCATIONS:</a:t>
            </a:r>
          </a:p>
          <a:p>
            <a:pPr marL="0" marR="0" lvl="0" indent="0" algn="ctr" defTabSz="1069212" rtl="0" eaLnBrk="1" fontAlgn="base" latinLnBrk="0" hangingPunct="1">
              <a:lnSpc>
                <a:spcPct val="120000"/>
              </a:lnSpc>
              <a:spcBef>
                <a:spcPct val="0"/>
              </a:spcBef>
              <a:spcAft>
                <a:spcPts val="0"/>
              </a:spcAft>
              <a:buClr>
                <a:srgbClr val="B71E42"/>
              </a:buClr>
              <a:buSzPct val="100000"/>
              <a:buFontTx/>
              <a:buNone/>
              <a:tabLst/>
              <a:defRPr/>
            </a:pPr>
            <a:r>
              <a:rPr kumimoji="0" lang="en-US" sz="1600" b="1"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Palmerston North - Manawatu: Centre for </a:t>
            </a:r>
            <a:r>
              <a:rPr kumimoji="0" lang="en-US" sz="1600" b="1" i="0" u="none" strike="noStrike" kern="1200" cap="none" spc="0" normalizeH="0" baseline="0" noProof="0" dirty="0" err="1">
                <a:ln>
                  <a:noFill/>
                </a:ln>
                <a:solidFill>
                  <a:prstClr val="black"/>
                </a:solidFill>
                <a:effectLst/>
                <a:uLnTx/>
                <a:uFillTx/>
                <a:latin typeface="Articulate Light" panose="02000503040000020004" pitchFamily="2" charset="0"/>
                <a:ea typeface="ＭＳ Ｐゴシック" charset="0"/>
                <a:cs typeface="+mn-cs"/>
              </a:rPr>
              <a:t>Learne</a:t>
            </a:r>
            <a:r>
              <a:rPr lang="en-US" sz="1600" b="1" dirty="0">
                <a:solidFill>
                  <a:prstClr val="black"/>
                </a:solidFill>
                <a:latin typeface="Articulate Light" panose="02000503040000020004" pitchFamily="2" charset="0"/>
                <a:ea typeface="ＭＳ Ｐゴシック" charset="0"/>
              </a:rPr>
              <a:t>r Success</a:t>
            </a:r>
            <a:b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Student Centre Level 2, Manawatu Campus</a:t>
            </a:r>
          </a:p>
          <a:p>
            <a:pPr marL="0" marR="0" lvl="0" indent="0" algn="ctr" defTabSz="1069212" rtl="0" eaLnBrk="1" fontAlgn="base" latinLnBrk="0" hangingPunct="1">
              <a:lnSpc>
                <a:spcPct val="120000"/>
              </a:lnSpc>
              <a:spcBef>
                <a:spcPct val="0"/>
              </a:spcBef>
              <a:spcAft>
                <a:spcPts val="0"/>
              </a:spcAft>
              <a:buClr>
                <a:srgbClr val="B71E42"/>
              </a:buClr>
              <a:buSzPct val="100000"/>
              <a:buFontTx/>
              <a:buNone/>
              <a:tabLst/>
              <a:defRPr/>
            </a:pP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Phone: + 64 6 951 6540	</a:t>
            </a:r>
          </a:p>
          <a:p>
            <a:pPr marL="0" marR="0" lvl="0" indent="0" algn="ctr" defTabSz="1069212" rtl="0" eaLnBrk="1" fontAlgn="base" latinLnBrk="0" hangingPunct="1">
              <a:lnSpc>
                <a:spcPct val="120000"/>
              </a:lnSpc>
              <a:spcBef>
                <a:spcPct val="0"/>
              </a:spcBef>
              <a:spcAft>
                <a:spcPts val="1403"/>
              </a:spcAft>
              <a:buClr>
                <a:srgbClr val="B71E42"/>
              </a:buClr>
              <a:buSzPct val="100000"/>
              <a:buFontTx/>
              <a:buNone/>
              <a:tabLst/>
              <a:defRPr/>
            </a:pP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Email: </a:t>
            </a: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hlinkClick r:id="rId4"/>
              </a:rPr>
              <a:t>learnersuccess@massey.ac.nz</a:t>
            </a:r>
            <a:endPar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a:p>
            <a:pPr marL="0" marR="0" lvl="0" indent="-267303" algn="ctr" defTabSz="1069212" rtl="0" eaLnBrk="1" fontAlgn="base" latinLnBrk="0" hangingPunct="1">
              <a:lnSpc>
                <a:spcPct val="120000"/>
              </a:lnSpc>
              <a:spcBef>
                <a:spcPct val="0"/>
              </a:spcBef>
              <a:spcAft>
                <a:spcPts val="1403"/>
              </a:spcAft>
              <a:buClr>
                <a:srgbClr val="B71E42"/>
              </a:buClr>
              <a:buSzPct val="100000"/>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a:p>
            <a:pPr marL="0" marR="0" lvl="0" indent="0" algn="ctr" defTabSz="1069212" rtl="0" eaLnBrk="1" fontAlgn="base" latinLnBrk="0" hangingPunct="1">
              <a:lnSpc>
                <a:spcPct val="120000"/>
              </a:lnSpc>
              <a:spcBef>
                <a:spcPct val="0"/>
              </a:spcBef>
              <a:spcAft>
                <a:spcPts val="0"/>
              </a:spcAft>
              <a:buClr>
                <a:srgbClr val="B71E42"/>
              </a:buClr>
              <a:buSzPct val="100000"/>
              <a:buFontTx/>
              <a:buNone/>
              <a:tabLst/>
              <a:defRPr/>
            </a:pPr>
            <a:r>
              <a:rPr kumimoji="0" lang="en-US" sz="1600" b="1"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Albany: Centre for </a:t>
            </a:r>
            <a:r>
              <a:rPr kumimoji="0" lang="en-US" sz="1600" b="1" i="0" u="none" strike="noStrike" kern="1200" cap="none" spc="0" normalizeH="0" baseline="0" noProof="0" dirty="0" err="1">
                <a:ln>
                  <a:noFill/>
                </a:ln>
                <a:solidFill>
                  <a:prstClr val="black"/>
                </a:solidFill>
                <a:effectLst/>
                <a:uLnTx/>
                <a:uFillTx/>
                <a:latin typeface="Articulate Light" panose="02000503040000020004" pitchFamily="2" charset="0"/>
                <a:ea typeface="ＭＳ Ｐゴシック" charset="0"/>
                <a:cs typeface="+mn-cs"/>
              </a:rPr>
              <a:t>Learne</a:t>
            </a:r>
            <a:r>
              <a:rPr lang="en-US" sz="1600" b="1" dirty="0">
                <a:solidFill>
                  <a:prstClr val="black"/>
                </a:solidFill>
                <a:latin typeface="Articulate Light" panose="02000503040000020004" pitchFamily="2" charset="0"/>
                <a:ea typeface="ＭＳ Ｐゴシック" charset="0"/>
              </a:rPr>
              <a:t>r Success</a:t>
            </a:r>
            <a:b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Level 3, Library, Albany Campus</a:t>
            </a:r>
            <a:b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Phone: + 64 9  212 7117</a:t>
            </a:r>
          </a:p>
          <a:p>
            <a:pPr marL="0" marR="0" lvl="0" indent="0" algn="ctr" defTabSz="1069212" rtl="0" eaLnBrk="1" fontAlgn="base" latinLnBrk="0" hangingPunct="1">
              <a:lnSpc>
                <a:spcPct val="120000"/>
              </a:lnSpc>
              <a:spcBef>
                <a:spcPct val="0"/>
              </a:spcBef>
              <a:spcAft>
                <a:spcPts val="1403"/>
              </a:spcAft>
              <a:buClr>
                <a:srgbClr val="B71E42"/>
              </a:buClr>
              <a:buSzPct val="100000"/>
              <a:buFontTx/>
              <a:buNone/>
              <a:tabLst/>
              <a:defRPr/>
            </a:pP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Email: </a:t>
            </a: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hlinkClick r:id="rId4"/>
              </a:rPr>
              <a:t>learnersuccess@massey.ac.nz</a:t>
            </a:r>
            <a:endPar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a:p>
            <a:pPr marL="0" marR="0" lvl="0" indent="-267303" algn="ctr" defTabSz="1069212" rtl="0" eaLnBrk="1" fontAlgn="base" latinLnBrk="0" hangingPunct="1">
              <a:lnSpc>
                <a:spcPct val="120000"/>
              </a:lnSpc>
              <a:spcBef>
                <a:spcPct val="0"/>
              </a:spcBef>
              <a:spcAft>
                <a:spcPts val="1403"/>
              </a:spcAft>
              <a:buClr>
                <a:srgbClr val="B71E42"/>
              </a:buClr>
              <a:buSzPct val="100000"/>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a:p>
            <a:pPr marL="0" marR="0" lvl="0" indent="0" algn="ctr" defTabSz="1069212" rtl="0" eaLnBrk="1" fontAlgn="base" latinLnBrk="0" hangingPunct="1">
              <a:lnSpc>
                <a:spcPct val="120000"/>
              </a:lnSpc>
              <a:spcBef>
                <a:spcPct val="0"/>
              </a:spcBef>
              <a:spcAft>
                <a:spcPts val="0"/>
              </a:spcAft>
              <a:buClr>
                <a:srgbClr val="B71E42"/>
              </a:buClr>
              <a:buSzPct val="100000"/>
              <a:buFontTx/>
              <a:buNone/>
              <a:tabLst/>
              <a:defRPr/>
            </a:pPr>
            <a:r>
              <a:rPr kumimoji="0" lang="en-US" sz="1600" b="1"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Wellington: Centre for </a:t>
            </a:r>
            <a:r>
              <a:rPr kumimoji="0" lang="en-US" sz="1600" b="1" i="0" u="none" strike="noStrike" kern="1200" cap="none" spc="0" normalizeH="0" baseline="0" noProof="0" dirty="0" err="1">
                <a:ln>
                  <a:noFill/>
                </a:ln>
                <a:solidFill>
                  <a:prstClr val="black"/>
                </a:solidFill>
                <a:effectLst/>
                <a:uLnTx/>
                <a:uFillTx/>
                <a:latin typeface="Articulate Light" panose="02000503040000020004" pitchFamily="2" charset="0"/>
                <a:ea typeface="ＭＳ Ｐゴシック" charset="0"/>
                <a:cs typeface="+mn-cs"/>
              </a:rPr>
              <a:t>Learne</a:t>
            </a:r>
            <a:r>
              <a:rPr lang="en-US" sz="1600" b="1">
                <a:solidFill>
                  <a:prstClr val="black"/>
                </a:solidFill>
                <a:latin typeface="Articulate Light" panose="02000503040000020004" pitchFamily="2" charset="0"/>
                <a:ea typeface="ＭＳ Ｐゴシック" charset="0"/>
              </a:rPr>
              <a:t>r Success</a:t>
            </a:r>
            <a:b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Block 5, Ground Floor (Level A in the Library), Wellington Campus</a:t>
            </a:r>
            <a:b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Phone: +64 4 801 5799 </a:t>
            </a:r>
            <a:r>
              <a:rPr kumimoji="0" lang="en-US" sz="1600" b="0" i="0" u="none" strike="noStrike" kern="1200" cap="none" spc="0" normalizeH="0" baseline="0" noProof="0" dirty="0" err="1">
                <a:ln>
                  <a:noFill/>
                </a:ln>
                <a:solidFill>
                  <a:prstClr val="black"/>
                </a:solidFill>
                <a:effectLst/>
                <a:uLnTx/>
                <a:uFillTx/>
                <a:latin typeface="Articulate Light" panose="02000503040000020004" pitchFamily="2" charset="0"/>
                <a:ea typeface="ＭＳ Ｐゴシック" charset="0"/>
                <a:cs typeface="+mn-cs"/>
              </a:rPr>
              <a:t>extn</a:t>
            </a: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 63389	</a:t>
            </a:r>
          </a:p>
          <a:p>
            <a:pPr marL="0" marR="0" lvl="0" indent="0" algn="ctr" defTabSz="1069212" rtl="0" eaLnBrk="1" fontAlgn="base" latinLnBrk="0" hangingPunct="1">
              <a:lnSpc>
                <a:spcPct val="120000"/>
              </a:lnSpc>
              <a:spcBef>
                <a:spcPct val="0"/>
              </a:spcBef>
              <a:spcAft>
                <a:spcPts val="1403"/>
              </a:spcAft>
              <a:buClr>
                <a:srgbClr val="B71E42"/>
              </a:buClr>
              <a:buSzPct val="100000"/>
              <a:buFontTx/>
              <a:buNone/>
              <a:tabLst/>
              <a:defRPr/>
            </a:pP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Email: </a:t>
            </a:r>
            <a:r>
              <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hlinkClick r:id="rId4"/>
              </a:rPr>
              <a:t>learnersuccess@massey.ac.nz</a:t>
            </a:r>
            <a:endPar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p:txBody>
      </p:sp>
      <p:sp>
        <p:nvSpPr>
          <p:cNvPr id="15" name="Rectangle 14">
            <a:extLst>
              <a:ext uri="{FF2B5EF4-FFF2-40B4-BE49-F238E27FC236}">
                <a16:creationId xmlns:a16="http://schemas.microsoft.com/office/drawing/2014/main" id="{AD26EF1A-70B9-452F-8D25-E934AEFE077D}"/>
              </a:ext>
              <a:ext uri="{C183D7F6-B498-43B3-948B-1728B52AA6E4}">
                <adec:decorative xmlns:adec="http://schemas.microsoft.com/office/drawing/2017/decorative" val="1"/>
              </a:ext>
            </a:extLst>
          </p:cNvPr>
          <p:cNvSpPr/>
          <p:nvPr/>
        </p:nvSpPr>
        <p:spPr>
          <a:xfrm>
            <a:off x="266" y="6779390"/>
            <a:ext cx="3553499" cy="7939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 name="Rectangle 2">
            <a:extLst>
              <a:ext uri="{FF2B5EF4-FFF2-40B4-BE49-F238E27FC236}">
                <a16:creationId xmlns:a16="http://schemas.microsoft.com/office/drawing/2014/main" id="{851251FD-FE40-48E2-867A-3B2A3BF018E4}"/>
              </a:ext>
            </a:extLst>
          </p:cNvPr>
          <p:cNvSpPr/>
          <p:nvPr/>
        </p:nvSpPr>
        <p:spPr>
          <a:xfrm>
            <a:off x="3553765" y="6352037"/>
            <a:ext cx="7143507" cy="1207638"/>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marR="0" lvl="0" indent="0" algn="ctr" defTabSz="209669" rtl="0" eaLnBrk="1" fontAlgn="base" latinLnBrk="0" hangingPunct="1">
              <a:lnSpc>
                <a:spcPct val="100000"/>
              </a:lnSpc>
              <a:spcBef>
                <a:spcPct val="0"/>
              </a:spcBef>
              <a:spcAft>
                <a:spcPts val="702"/>
              </a:spcAft>
              <a:buClrTx/>
              <a:buSzTx/>
              <a:buFontTx/>
              <a:buNone/>
              <a:tabLst/>
              <a:defRPr/>
            </a:pPr>
            <a:r>
              <a:rPr kumimoji="0" lang="en-NZ" sz="2105" b="1" i="0" u="none" strike="noStrike" kern="1200" cap="none" spc="0" normalizeH="0" baseline="0" noProof="0" dirty="0">
                <a:ln>
                  <a:noFill/>
                </a:ln>
                <a:solidFill>
                  <a:prstClr val="white"/>
                </a:solidFill>
                <a:effectLst/>
                <a:uLnTx/>
                <a:uFillTx/>
                <a:latin typeface="Arial" charset="0"/>
                <a:ea typeface="ＭＳ Ｐゴシック" pitchFamily="68" charset="-128"/>
                <a:cs typeface="+mn-cs"/>
              </a:rPr>
              <a:t>TO BOOK AN APPOINTMENT, </a:t>
            </a:r>
          </a:p>
          <a:p>
            <a:pPr marL="0" marR="0" lvl="0" indent="0" algn="ctr" defTabSz="209669" rtl="0" eaLnBrk="1" fontAlgn="base" latinLnBrk="0" hangingPunct="1">
              <a:lnSpc>
                <a:spcPct val="100000"/>
              </a:lnSpc>
              <a:spcBef>
                <a:spcPct val="0"/>
              </a:spcBef>
              <a:spcAft>
                <a:spcPts val="702"/>
              </a:spcAft>
              <a:buClrTx/>
              <a:buSzTx/>
              <a:buFontTx/>
              <a:buNone/>
              <a:tabLst/>
              <a:defRPr/>
            </a:pPr>
            <a:r>
              <a:rPr kumimoji="0" lang="en-NZ" sz="2105" b="1" i="0" u="none" strike="noStrike" kern="1200" cap="none" spc="0" normalizeH="0" baseline="0" noProof="0" dirty="0">
                <a:ln>
                  <a:noFill/>
                </a:ln>
                <a:solidFill>
                  <a:prstClr val="white"/>
                </a:solidFill>
                <a:effectLst/>
                <a:uLnTx/>
                <a:uFillTx/>
                <a:latin typeface="Arial" charset="0"/>
                <a:ea typeface="ＭＳ Ｐゴシック" pitchFamily="68" charset="-128"/>
                <a:cs typeface="+mn-cs"/>
              </a:rPr>
              <a:t>GO TO:</a:t>
            </a:r>
          </a:p>
          <a:p>
            <a:pPr marL="0" marR="0" lvl="0" indent="0" algn="ctr" defTabSz="209669" rtl="0" eaLnBrk="1" fontAlgn="base" latinLnBrk="0" hangingPunct="1">
              <a:lnSpc>
                <a:spcPct val="100000"/>
              </a:lnSpc>
              <a:spcBef>
                <a:spcPct val="0"/>
              </a:spcBef>
              <a:spcAft>
                <a:spcPts val="702"/>
              </a:spcAft>
              <a:buClrTx/>
              <a:buSzTx/>
              <a:buFontTx/>
              <a:buNone/>
              <a:tabLst/>
              <a:defRPr/>
            </a:pPr>
            <a:r>
              <a:rPr kumimoji="0" lang="en-NZ" sz="1871" b="0" i="0" u="none" strike="noStrike" kern="1200" cap="none" spc="0" normalizeH="0" baseline="0" noProof="0" dirty="0">
                <a:ln>
                  <a:noFill/>
                </a:ln>
                <a:solidFill>
                  <a:prstClr val="white"/>
                </a:solidFill>
                <a:effectLst/>
                <a:uLnTx/>
                <a:uFillTx/>
                <a:latin typeface="Arial" charset="0"/>
                <a:ea typeface="ＭＳ Ｐゴシック" charset="0"/>
                <a:cs typeface="+mn-cs"/>
                <a:hlinkClick r:id="rId5">
                  <a:extLst>
                    <a:ext uri="{A12FA001-AC4F-418D-AE19-62706E023703}">
                      <ahyp:hlinkClr xmlns:ahyp="http://schemas.microsoft.com/office/drawing/2018/hyperlinkcolor" val="tx"/>
                    </a:ext>
                  </a:extLst>
                </a:hlinkClick>
              </a:rPr>
              <a:t>https://massey-nz.libcal.com/</a:t>
            </a:r>
            <a:endParaRPr kumimoji="0" lang="en-NZ" sz="1871" b="0" i="0" u="none" strike="noStrike" kern="1200" cap="none" spc="0" normalizeH="0" baseline="0" noProof="0" dirty="0">
              <a:ln>
                <a:noFill/>
              </a:ln>
              <a:solidFill>
                <a:prstClr val="white"/>
              </a:solidFill>
              <a:effectLst/>
              <a:uLnTx/>
              <a:uFillTx/>
              <a:latin typeface="Arial" charset="0"/>
              <a:ea typeface="ＭＳ Ｐゴシック" pitchFamily="68" charset="-128"/>
              <a:cs typeface="+mn-cs"/>
            </a:endParaRPr>
          </a:p>
        </p:txBody>
      </p:sp>
      <p:sp>
        <p:nvSpPr>
          <p:cNvPr id="6" name="Rectangle 5">
            <a:extLst>
              <a:ext uri="{FF2B5EF4-FFF2-40B4-BE49-F238E27FC236}">
                <a16:creationId xmlns:a16="http://schemas.microsoft.com/office/drawing/2014/main" id="{10224606-9585-4EF5-B7E4-E407CED27C10}"/>
              </a:ext>
              <a:ext uri="{C183D7F6-B498-43B3-948B-1728B52AA6E4}">
                <adec:decorative xmlns:adec="http://schemas.microsoft.com/office/drawing/2017/decorative" val="1"/>
              </a:ext>
            </a:extLst>
          </p:cNvPr>
          <p:cNvSpPr/>
          <p:nvPr/>
        </p:nvSpPr>
        <p:spPr>
          <a:xfrm>
            <a:off x="8215770" y="280859"/>
            <a:ext cx="2368982" cy="319062"/>
          </a:xfrm>
          <a:prstGeom prst="rect">
            <a:avLst/>
          </a:prstGeom>
        </p:spPr>
        <p:txBody>
          <a:bodyPr wrap="none">
            <a:spAutoFit/>
          </a:bodyPr>
          <a:lstStyle/>
          <a:p>
            <a:pPr marL="0" marR="0" lvl="0" indent="0" algn="ctr" defTabSz="1069212" rtl="0" eaLnBrk="1" fontAlgn="base" latinLnBrk="0" hangingPunct="1">
              <a:lnSpc>
                <a:spcPct val="90000"/>
              </a:lnSpc>
              <a:spcBef>
                <a:spcPct val="0"/>
              </a:spcBef>
              <a:spcAft>
                <a:spcPts val="2806"/>
              </a:spcAft>
              <a:buClrTx/>
              <a:buSzTx/>
              <a:buFontTx/>
              <a:buNone/>
              <a:tabLst/>
              <a:defRPr/>
            </a:pPr>
            <a:r>
              <a:rPr kumimoji="0" lang="en-US" sz="1637" b="0" i="0" u="none" strike="noStrike" kern="1200" cap="all" spc="0" normalizeH="0" baseline="0" noProof="0" dirty="0">
                <a:ln>
                  <a:noFill/>
                </a:ln>
                <a:solidFill>
                  <a:srgbClr val="FFFFFF"/>
                </a:solidFill>
                <a:effectLst/>
                <a:uLnTx/>
                <a:uFillTx/>
                <a:latin typeface="Arial" charset="0"/>
                <a:ea typeface="ＭＳ Ｐゴシック" charset="0"/>
                <a:cs typeface="+mn-cs"/>
              </a:rPr>
              <a:t>Massey university</a:t>
            </a:r>
          </a:p>
        </p:txBody>
      </p:sp>
    </p:spTree>
    <p:extLst>
      <p:ext uri="{BB962C8B-B14F-4D97-AF65-F5344CB8AC3E}">
        <p14:creationId xmlns:p14="http://schemas.microsoft.com/office/powerpoint/2010/main" val="251956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44F290-62C7-4F59-A2D1-DE22847FF546}"/>
              </a:ext>
            </a:extLst>
          </p:cNvPr>
          <p:cNvSpPr>
            <a:spLocks noGrp="1"/>
          </p:cNvSpPr>
          <p:nvPr>
            <p:ph type="title" idx="4294967295"/>
          </p:nvPr>
        </p:nvSpPr>
        <p:spPr>
          <a:xfrm>
            <a:off x="768350" y="1647825"/>
            <a:ext cx="9155113" cy="7667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Interactive task one</a:t>
            </a:r>
          </a:p>
        </p:txBody>
      </p:sp>
      <p:sp>
        <p:nvSpPr>
          <p:cNvPr id="3" name="Text Placeholder 2">
            <a:extLst>
              <a:ext uri="{FF2B5EF4-FFF2-40B4-BE49-F238E27FC236}">
                <a16:creationId xmlns:a16="http://schemas.microsoft.com/office/drawing/2014/main" id="{0744CBCB-5473-488F-82FA-FBE806FBF20E}"/>
              </a:ext>
            </a:extLst>
          </p:cNvPr>
          <p:cNvSpPr>
            <a:spLocks noGrp="1"/>
          </p:cNvSpPr>
          <p:nvPr>
            <p:ph type="body" sz="quarter" idx="12"/>
          </p:nvPr>
        </p:nvSpPr>
        <p:spPr>
          <a:xfrm>
            <a:off x="768211" y="2874262"/>
            <a:ext cx="9248240" cy="3271069"/>
          </a:xfrm>
        </p:spPr>
        <p:txBody>
          <a:bodyPr numCol="1"/>
          <a:lstStyle/>
          <a:p>
            <a:r>
              <a:rPr lang="en-NZ" sz="1800" dirty="0"/>
              <a:t>What is critical thinking?</a:t>
            </a:r>
          </a:p>
          <a:p>
            <a:endParaRPr lang="en-NZ" sz="1800" dirty="0"/>
          </a:p>
          <a:p>
            <a:r>
              <a:rPr lang="en-NZ" sz="1800" dirty="0"/>
              <a:t>You probably already have some idea of what is meant by critical analysis</a:t>
            </a:r>
          </a:p>
          <a:p>
            <a:endParaRPr lang="en-NZ" sz="1800" dirty="0"/>
          </a:p>
          <a:p>
            <a:r>
              <a:rPr lang="en-NZ" sz="1800" dirty="0">
                <a:solidFill>
                  <a:srgbClr val="FFC000"/>
                </a:solidFill>
              </a:rPr>
              <a:t>Try and define critical thinking in one sentence</a:t>
            </a:r>
          </a:p>
          <a:p>
            <a:endParaRPr lang="en-NZ" dirty="0"/>
          </a:p>
        </p:txBody>
      </p:sp>
    </p:spTree>
    <p:extLst>
      <p:ext uri="{BB962C8B-B14F-4D97-AF65-F5344CB8AC3E}">
        <p14:creationId xmlns:p14="http://schemas.microsoft.com/office/powerpoint/2010/main" val="295348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D78E5D-1946-41A6-93DD-424122EF1CC9}"/>
              </a:ext>
            </a:extLst>
          </p:cNvPr>
          <p:cNvSpPr>
            <a:spLocks noGrp="1"/>
          </p:cNvSpPr>
          <p:nvPr>
            <p:ph type="title" idx="4294967295"/>
          </p:nvPr>
        </p:nvSpPr>
        <p:spPr>
          <a:xfrm>
            <a:off x="768350" y="1647825"/>
            <a:ext cx="9155113" cy="8477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Critical thinking</a:t>
            </a:r>
          </a:p>
        </p:txBody>
      </p:sp>
      <p:sp>
        <p:nvSpPr>
          <p:cNvPr id="3" name="Text Placeholder 2">
            <a:extLst>
              <a:ext uri="{FF2B5EF4-FFF2-40B4-BE49-F238E27FC236}">
                <a16:creationId xmlns:a16="http://schemas.microsoft.com/office/drawing/2014/main" id="{095991EE-CEBB-4094-8558-EE8F50CFF354}"/>
              </a:ext>
            </a:extLst>
          </p:cNvPr>
          <p:cNvSpPr>
            <a:spLocks noGrp="1"/>
          </p:cNvSpPr>
          <p:nvPr>
            <p:ph type="body" sz="quarter" idx="12"/>
          </p:nvPr>
        </p:nvSpPr>
        <p:spPr>
          <a:xfrm>
            <a:off x="768211" y="2852671"/>
            <a:ext cx="9248240" cy="3945694"/>
          </a:xfrm>
        </p:spPr>
        <p:txBody>
          <a:bodyPr numCol="1">
            <a:noAutofit/>
          </a:bodyPr>
          <a:lstStyle/>
          <a:p>
            <a:pPr>
              <a:lnSpc>
                <a:spcPct val="114000"/>
              </a:lnSpc>
              <a:spcAft>
                <a:spcPts val="2400"/>
              </a:spcAft>
            </a:pPr>
            <a:r>
              <a:rPr lang="en-NZ" sz="1800" dirty="0"/>
              <a:t>Critical thinking goes beyond just understanding and describing. It involves assessing the evidence and/or the reasons underlying what is being analysed. It also involves drawing conclusions from others’ findings.</a:t>
            </a:r>
          </a:p>
          <a:p>
            <a:pPr>
              <a:spcAft>
                <a:spcPts val="2400"/>
              </a:spcAft>
            </a:pPr>
            <a:r>
              <a:rPr lang="en-NZ" sz="1800" dirty="0">
                <a:solidFill>
                  <a:srgbClr val="FFC000"/>
                </a:solidFill>
              </a:rPr>
              <a:t>There are various definitions of critical thinking: For example:</a:t>
            </a:r>
          </a:p>
          <a:p>
            <a:pPr>
              <a:lnSpc>
                <a:spcPct val="113000"/>
              </a:lnSpc>
            </a:pPr>
            <a:r>
              <a:rPr lang="en-NZ" sz="1800" dirty="0"/>
              <a:t>“Critical thinking examines assumptions, discerns hidden values, evaluates evidence, and assesses conclusions” (Myers, 2003, p. xv).</a:t>
            </a:r>
          </a:p>
          <a:p>
            <a:endParaRPr lang="en-NZ" dirty="0"/>
          </a:p>
        </p:txBody>
      </p:sp>
    </p:spTree>
    <p:extLst>
      <p:ext uri="{BB962C8B-B14F-4D97-AF65-F5344CB8AC3E}">
        <p14:creationId xmlns:p14="http://schemas.microsoft.com/office/powerpoint/2010/main" val="1701730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4EDAE79-D877-49C4-902E-BD45CD06FC23}"/>
              </a:ext>
            </a:extLst>
          </p:cNvPr>
          <p:cNvSpPr>
            <a:spLocks noGrp="1"/>
          </p:cNvSpPr>
          <p:nvPr>
            <p:ph type="title" idx="4294967295"/>
          </p:nvPr>
        </p:nvSpPr>
        <p:spPr>
          <a:xfrm>
            <a:off x="768350" y="1647825"/>
            <a:ext cx="9155113" cy="8207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Part One: description</a:t>
            </a:r>
          </a:p>
        </p:txBody>
      </p:sp>
      <p:sp>
        <p:nvSpPr>
          <p:cNvPr id="3" name="Text Placeholder 2">
            <a:extLst>
              <a:ext uri="{FF2B5EF4-FFF2-40B4-BE49-F238E27FC236}">
                <a16:creationId xmlns:a16="http://schemas.microsoft.com/office/drawing/2014/main" id="{0338CC30-333A-4539-AD05-5995F9B489A2}"/>
              </a:ext>
            </a:extLst>
          </p:cNvPr>
          <p:cNvSpPr>
            <a:spLocks noGrp="1"/>
          </p:cNvSpPr>
          <p:nvPr>
            <p:ph type="body" sz="quarter" idx="12"/>
          </p:nvPr>
        </p:nvSpPr>
        <p:spPr>
          <a:xfrm>
            <a:off x="768211" y="2880362"/>
            <a:ext cx="9248240" cy="3136390"/>
          </a:xfrm>
        </p:spPr>
        <p:txBody>
          <a:bodyPr numCol="1">
            <a:normAutofit/>
          </a:bodyPr>
          <a:lstStyle/>
          <a:p>
            <a:pPr>
              <a:lnSpc>
                <a:spcPct val="113000"/>
              </a:lnSpc>
            </a:pPr>
            <a:r>
              <a:rPr lang="en-NZ" sz="1800" dirty="0">
                <a:solidFill>
                  <a:srgbClr val="FFC000"/>
                </a:solidFill>
              </a:rPr>
              <a:t>What is description?</a:t>
            </a:r>
          </a:p>
          <a:p>
            <a:pPr>
              <a:lnSpc>
                <a:spcPct val="113000"/>
              </a:lnSpc>
            </a:pPr>
            <a:r>
              <a:rPr lang="en-NZ" sz="1800" dirty="0"/>
              <a:t>A description outlines what happened (or what is the case)</a:t>
            </a:r>
            <a:endParaRPr lang="en-NZ" sz="1800" dirty="0">
              <a:solidFill>
                <a:srgbClr val="FFC000"/>
              </a:solidFill>
            </a:endParaRPr>
          </a:p>
          <a:p>
            <a:pPr>
              <a:lnSpc>
                <a:spcPct val="113000"/>
              </a:lnSpc>
            </a:pPr>
            <a:r>
              <a:rPr lang="en-NZ" sz="1800" dirty="0"/>
              <a:t>Assignments may require some description. For example, you may need to define/explain concepts and/or theories or provide some background information to put the topic/issue in context.</a:t>
            </a:r>
          </a:p>
          <a:p>
            <a:pPr>
              <a:lnSpc>
                <a:spcPct val="113000"/>
              </a:lnSpc>
            </a:pPr>
            <a:r>
              <a:rPr lang="en-NZ" sz="1800" dirty="0"/>
              <a:t>What is described and how you describe it will vary for different topics.</a:t>
            </a:r>
          </a:p>
          <a:p>
            <a:endParaRPr lang="en-NZ" dirty="0"/>
          </a:p>
        </p:txBody>
      </p:sp>
    </p:spTree>
    <p:extLst>
      <p:ext uri="{BB962C8B-B14F-4D97-AF65-F5344CB8AC3E}">
        <p14:creationId xmlns:p14="http://schemas.microsoft.com/office/powerpoint/2010/main" val="589598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F53964-C069-4CE1-A6B7-429C551A04EA}"/>
              </a:ext>
            </a:extLst>
          </p:cNvPr>
          <p:cNvSpPr>
            <a:spLocks noGrp="1"/>
          </p:cNvSpPr>
          <p:nvPr>
            <p:ph type="title" idx="4294967295"/>
          </p:nvPr>
        </p:nvSpPr>
        <p:spPr>
          <a:xfrm>
            <a:off x="768350" y="1647825"/>
            <a:ext cx="9155113" cy="15827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Example one: Description of results</a:t>
            </a:r>
          </a:p>
        </p:txBody>
      </p:sp>
      <p:sp>
        <p:nvSpPr>
          <p:cNvPr id="3" name="Text Placeholder 2">
            <a:extLst>
              <a:ext uri="{FF2B5EF4-FFF2-40B4-BE49-F238E27FC236}">
                <a16:creationId xmlns:a16="http://schemas.microsoft.com/office/drawing/2014/main" id="{D1901A45-4D14-49F9-A787-CFC951BD8490}"/>
              </a:ext>
            </a:extLst>
          </p:cNvPr>
          <p:cNvSpPr>
            <a:spLocks noGrp="1"/>
          </p:cNvSpPr>
          <p:nvPr>
            <p:ph type="body" sz="quarter" idx="12"/>
          </p:nvPr>
        </p:nvSpPr>
        <p:spPr>
          <a:xfrm>
            <a:off x="675362" y="3374910"/>
            <a:ext cx="9248240" cy="3271069"/>
          </a:xfrm>
        </p:spPr>
        <p:txBody>
          <a:bodyPr numCol="1"/>
          <a:lstStyle/>
          <a:p>
            <a:pPr>
              <a:lnSpc>
                <a:spcPct val="114000"/>
              </a:lnSpc>
            </a:pPr>
            <a:r>
              <a:rPr lang="en-NZ" sz="1800" dirty="0"/>
              <a:t>Stenlund et al’s (2009) randomised controlled trial examined the effects of a cognitively orientated behavioural rehabilitation program and qigong practice (program A) versus qigong practice alone (program B), on psychological variables and sick leave rates in patients with burnout related to workplace stress. Results showed significantly reduced stress behaviour, less fatigue and reduced depression, anxiety and obsessive compulsive symptoms. Effect size was greater in group A than B. A significant reduction in sick leave rates was found for both groups. </a:t>
            </a:r>
          </a:p>
          <a:p>
            <a:endParaRPr lang="en-NZ" dirty="0"/>
          </a:p>
        </p:txBody>
      </p:sp>
    </p:spTree>
    <p:extLst>
      <p:ext uri="{BB962C8B-B14F-4D97-AF65-F5344CB8AC3E}">
        <p14:creationId xmlns:p14="http://schemas.microsoft.com/office/powerpoint/2010/main" val="95220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905747-EA56-40BE-B069-5D61DDD59731}"/>
              </a:ext>
            </a:extLst>
          </p:cNvPr>
          <p:cNvSpPr>
            <a:spLocks noGrp="1"/>
          </p:cNvSpPr>
          <p:nvPr>
            <p:ph type="title" idx="4294967295"/>
          </p:nvPr>
        </p:nvSpPr>
        <p:spPr>
          <a:xfrm>
            <a:off x="768350" y="1647825"/>
            <a:ext cx="9155113" cy="15827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4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Example two: description of a concept</a:t>
            </a:r>
          </a:p>
        </p:txBody>
      </p:sp>
      <p:sp>
        <p:nvSpPr>
          <p:cNvPr id="3" name="Text Placeholder 2">
            <a:extLst>
              <a:ext uri="{FF2B5EF4-FFF2-40B4-BE49-F238E27FC236}">
                <a16:creationId xmlns:a16="http://schemas.microsoft.com/office/drawing/2014/main" id="{5B348A84-4B16-4832-9415-B8A2A3BB18FB}"/>
              </a:ext>
            </a:extLst>
          </p:cNvPr>
          <p:cNvSpPr>
            <a:spLocks noGrp="1"/>
          </p:cNvSpPr>
          <p:nvPr>
            <p:ph type="body" sz="quarter" idx="12"/>
          </p:nvPr>
        </p:nvSpPr>
        <p:spPr>
          <a:xfrm>
            <a:off x="675362" y="3230041"/>
            <a:ext cx="9248240" cy="3271069"/>
          </a:xfrm>
        </p:spPr>
        <p:txBody>
          <a:bodyPr numCol="1"/>
          <a:lstStyle/>
          <a:p>
            <a:pPr>
              <a:lnSpc>
                <a:spcPct val="113000"/>
              </a:lnSpc>
            </a:pPr>
            <a:r>
              <a:rPr lang="en-NZ" sz="1800" dirty="0"/>
              <a:t>The general environment is composed of the economic, global, and sociocultural dimensions, along with the technological and political/legal dimensions. Business and organisations constantly need to adapt to this environment if they are to realise a positive and economically profitable future (Robbins et al., 2013). The general and specific environments together make the external organisational environment and are composed of dimensions that have characteristics beyond the control of an organisation’s policies and actions. </a:t>
            </a:r>
          </a:p>
          <a:p>
            <a:endParaRPr lang="en-NZ" dirty="0"/>
          </a:p>
        </p:txBody>
      </p:sp>
    </p:spTree>
    <p:extLst>
      <p:ext uri="{BB962C8B-B14F-4D97-AF65-F5344CB8AC3E}">
        <p14:creationId xmlns:p14="http://schemas.microsoft.com/office/powerpoint/2010/main" val="57027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25912B-BA0E-4D43-A784-A8469B606186}"/>
              </a:ext>
            </a:extLst>
          </p:cNvPr>
          <p:cNvSpPr>
            <a:spLocks noGrp="1"/>
          </p:cNvSpPr>
          <p:nvPr>
            <p:ph type="title" idx="4294967295"/>
          </p:nvPr>
        </p:nvSpPr>
        <p:spPr>
          <a:xfrm>
            <a:off x="768350" y="1647825"/>
            <a:ext cx="9155113" cy="15827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Example three: definition</a:t>
            </a:r>
          </a:p>
        </p:txBody>
      </p:sp>
      <p:sp>
        <p:nvSpPr>
          <p:cNvPr id="3" name="Text Placeholder 2">
            <a:extLst>
              <a:ext uri="{FF2B5EF4-FFF2-40B4-BE49-F238E27FC236}">
                <a16:creationId xmlns:a16="http://schemas.microsoft.com/office/drawing/2014/main" id="{FE67104A-7788-4984-B002-F3A1BDA9FEB5}"/>
              </a:ext>
            </a:extLst>
          </p:cNvPr>
          <p:cNvSpPr>
            <a:spLocks noGrp="1"/>
          </p:cNvSpPr>
          <p:nvPr>
            <p:ph type="body" sz="quarter" idx="12"/>
          </p:nvPr>
        </p:nvSpPr>
        <p:spPr>
          <a:xfrm>
            <a:off x="675362" y="3329190"/>
            <a:ext cx="9248240" cy="3271069"/>
          </a:xfrm>
        </p:spPr>
        <p:txBody>
          <a:bodyPr numCol="1"/>
          <a:lstStyle/>
          <a:p>
            <a:pPr>
              <a:lnSpc>
                <a:spcPct val="113000"/>
              </a:lnSpc>
            </a:pPr>
            <a:r>
              <a:rPr lang="en-NZ" sz="1800" dirty="0"/>
              <a:t>The helping relationship may be defined with the help of Taylor, Lillis, </a:t>
            </a:r>
            <a:r>
              <a:rPr lang="en-NZ" sz="1800" dirty="0" err="1"/>
              <a:t>LeMone</a:t>
            </a:r>
            <a:r>
              <a:rPr lang="en-NZ" sz="1800" dirty="0"/>
              <a:t>, and Lynn (2011) as a quality-focused, professional, equal relationship between the health worker and the client, where through effective therapeutic communication and trust, the client’s needs are successfully met. </a:t>
            </a:r>
          </a:p>
          <a:p>
            <a:endParaRPr lang="en-NZ" dirty="0"/>
          </a:p>
        </p:txBody>
      </p:sp>
    </p:spTree>
    <p:extLst>
      <p:ext uri="{BB962C8B-B14F-4D97-AF65-F5344CB8AC3E}">
        <p14:creationId xmlns:p14="http://schemas.microsoft.com/office/powerpoint/2010/main" val="1526979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7AB1F6-81AB-4096-A99E-8D79CE95430A}"/>
              </a:ext>
            </a:extLst>
          </p:cNvPr>
          <p:cNvSpPr>
            <a:spLocks noGrp="1"/>
          </p:cNvSpPr>
          <p:nvPr>
            <p:ph type="title" idx="4294967295"/>
          </p:nvPr>
        </p:nvSpPr>
        <p:spPr>
          <a:xfrm>
            <a:off x="768350" y="1647825"/>
            <a:ext cx="9155113" cy="15827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800" b="0" i="0" u="none" strike="noStrike" kern="1200" cap="all" spc="143" normalizeH="0" baseline="0" noProof="0" dirty="0">
                <a:ln>
                  <a:noFill/>
                </a:ln>
                <a:solidFill>
                  <a:srgbClr val="FFC000"/>
                </a:solidFill>
                <a:effectLst/>
                <a:uLnTx/>
                <a:uFillTx/>
                <a:latin typeface="Univers" panose="020B0503020202020204" pitchFamily="34" charset="0"/>
                <a:ea typeface="+mn-ea"/>
                <a:cs typeface="+mn-cs"/>
              </a:rPr>
              <a:t>Interactive task two</a:t>
            </a:r>
          </a:p>
        </p:txBody>
      </p:sp>
      <p:sp>
        <p:nvSpPr>
          <p:cNvPr id="3" name="Text Placeholder 2">
            <a:extLst>
              <a:ext uri="{FF2B5EF4-FFF2-40B4-BE49-F238E27FC236}">
                <a16:creationId xmlns:a16="http://schemas.microsoft.com/office/drawing/2014/main" id="{5D9758A9-C7D6-479B-8918-0BE23BA4E43D}"/>
              </a:ext>
            </a:extLst>
          </p:cNvPr>
          <p:cNvSpPr>
            <a:spLocks noGrp="1"/>
          </p:cNvSpPr>
          <p:nvPr>
            <p:ph type="body" sz="quarter" idx="12"/>
          </p:nvPr>
        </p:nvSpPr>
        <p:spPr>
          <a:xfrm>
            <a:off x="768211" y="2835414"/>
            <a:ext cx="9248240" cy="3271069"/>
          </a:xfrm>
        </p:spPr>
        <p:txBody>
          <a:bodyPr numCol="1"/>
          <a:lstStyle/>
          <a:p>
            <a:r>
              <a:rPr lang="en-NZ" sz="1800" dirty="0"/>
              <a:t>Why isn’t description enough?</a:t>
            </a:r>
          </a:p>
          <a:p>
            <a:endParaRPr lang="en-NZ" sz="1800" dirty="0"/>
          </a:p>
          <a:p>
            <a:r>
              <a:rPr lang="en-NZ" sz="1800" dirty="0"/>
              <a:t>Why is analysis needed in academic assignments?</a:t>
            </a:r>
          </a:p>
          <a:p>
            <a:endParaRPr lang="en-NZ" sz="1800" dirty="0"/>
          </a:p>
          <a:p>
            <a:r>
              <a:rPr lang="en-NZ" sz="1800" dirty="0">
                <a:solidFill>
                  <a:srgbClr val="FFC000"/>
                </a:solidFill>
              </a:rPr>
              <a:t>Try and explain the importance of analysis in one sentence</a:t>
            </a:r>
          </a:p>
          <a:p>
            <a:endParaRPr lang="en-NZ" dirty="0"/>
          </a:p>
        </p:txBody>
      </p:sp>
    </p:spTree>
    <p:extLst>
      <p:ext uri="{BB962C8B-B14F-4D97-AF65-F5344CB8AC3E}">
        <p14:creationId xmlns:p14="http://schemas.microsoft.com/office/powerpoint/2010/main" val="3650537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 xmlns="7f35d26a-4140-43ec-9fda-33ed6b790edf" xsi:nil="true"/>
    <TaxCatchAll xmlns="dc379fb1-e443-490d-83c3-5a162dd70eeb" xsi:nil="true"/>
    <lcf76f155ced4ddcb4097134ff3c332f xmlns="7f35d26a-4140-43ec-9fda-33ed6b790ed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C07AA112A82F64F9B26E027F0CF1D98" ma:contentTypeVersion="17" ma:contentTypeDescription="Create a new document." ma:contentTypeScope="" ma:versionID="73c06e7eefb9a856999725a90d9dd5ea">
  <xsd:schema xmlns:xsd="http://www.w3.org/2001/XMLSchema" xmlns:xs="http://www.w3.org/2001/XMLSchema" xmlns:p="http://schemas.microsoft.com/office/2006/metadata/properties" xmlns:ns2="7f35d26a-4140-43ec-9fda-33ed6b790edf" xmlns:ns3="dc379fb1-e443-490d-83c3-5a162dd70eeb" targetNamespace="http://schemas.microsoft.com/office/2006/metadata/properties" ma:root="true" ma:fieldsID="f34a231befe3b058671e76f4e839f7b3" ns2:_="" ns3:_="">
    <xsd:import namespace="7f35d26a-4140-43ec-9fda-33ed6b790edf"/>
    <xsd:import namespace="dc379fb1-e443-490d-83c3-5a162dd70e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Location" minOccurs="0"/>
                <xsd:element ref="ns2:MediaServiceOCR" minOccurs="0"/>
                <xsd:element ref="ns2:Comment"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5d26a-4140-43ec-9fda-33ed6b790ed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Comment" ma:index="16" nillable="true" ma:displayName="Comment" ma:description="Hey it's cool seeing the feedback. I got sore eyes from reading the columns with written feedback though - any chance these can be reformatted easily, or is it a manual job?" ma:format="Dropdown" ma:internalName="Comment">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002f2cb-a6fe-4896-bd1d-a708f10bb3e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379fb1-e443-490d-83c3-5a162dd70ee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49b6b23-f73f-481e-881e-59d3f8171952}" ma:internalName="TaxCatchAll" ma:showField="CatchAllData" ma:web="dc379fb1-e443-490d-83c3-5a162dd70e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D0B311-1E45-480B-9581-C55D6D548BA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B5A960F-80EE-4006-B689-5D0991AB9DCE}">
  <ds:schemaRefs>
    <ds:schemaRef ds:uri="http://schemas.microsoft.com/sharepoint/v3/contenttype/forms"/>
  </ds:schemaRefs>
</ds:datastoreItem>
</file>

<file path=customXml/itemProps3.xml><?xml version="1.0" encoding="utf-8"?>
<ds:datastoreItem xmlns:ds="http://schemas.openxmlformats.org/officeDocument/2006/customXml" ds:itemID="{B62BA34B-DFF7-42A4-BDD2-AA1D13EEAEC7}"/>
</file>

<file path=docProps/app.xml><?xml version="1.0" encoding="utf-8"?>
<Properties xmlns="http://schemas.openxmlformats.org/officeDocument/2006/extended-properties" xmlns:vt="http://schemas.openxmlformats.org/officeDocument/2006/docPropsVTypes">
  <Template>Office Theme</Template>
  <TotalTime>332</TotalTime>
  <Words>2729</Words>
  <Application>Microsoft Office PowerPoint</Application>
  <PresentationFormat>Custom</PresentationFormat>
  <Paragraphs>176</Paragraphs>
  <Slides>25</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25</vt:i4>
      </vt:variant>
    </vt:vector>
  </HeadingPairs>
  <TitlesOfParts>
    <vt:vector size="35" baseType="lpstr">
      <vt:lpstr>Arial</vt:lpstr>
      <vt:lpstr>Arial Nova</vt:lpstr>
      <vt:lpstr>Articulate Light</vt:lpstr>
      <vt:lpstr>Calibri</vt:lpstr>
      <vt:lpstr>Calibri Light</vt:lpstr>
      <vt:lpstr>Gill Sans MT</vt:lpstr>
      <vt:lpstr>Univers</vt:lpstr>
      <vt:lpstr>Office Theme</vt:lpstr>
      <vt:lpstr>1_Office Theme</vt:lpstr>
      <vt:lpstr>Gallery</vt:lpstr>
      <vt:lpstr>How to do critical analysis</vt:lpstr>
      <vt:lpstr>Learning outcomes</vt:lpstr>
      <vt:lpstr>Interactive task one</vt:lpstr>
      <vt:lpstr>Critical thinking</vt:lpstr>
      <vt:lpstr>Part One: description</vt:lpstr>
      <vt:lpstr>Example one: Description of results</vt:lpstr>
      <vt:lpstr>Example two: description of a concept</vt:lpstr>
      <vt:lpstr>Example three: definition</vt:lpstr>
      <vt:lpstr>Interactive task two</vt:lpstr>
      <vt:lpstr>Usually, the bulk of an assignment presents analysis</vt:lpstr>
      <vt:lpstr>Part two: analysis</vt:lpstr>
      <vt:lpstr>What is analysed and how you analyse it will vary for different topics?</vt:lpstr>
      <vt:lpstr>Analysis example: application to a case</vt:lpstr>
      <vt:lpstr>Application to a case</vt:lpstr>
      <vt:lpstr>Part three: Evaluating Arguments</vt:lpstr>
      <vt:lpstr>Asking (and answering) some questions can help you evaluate evidence</vt:lpstr>
      <vt:lpstr>Analysis example: Analysis of an argument</vt:lpstr>
      <vt:lpstr>Analysis of an argument</vt:lpstr>
      <vt:lpstr>Part four: taking a position</vt:lpstr>
      <vt:lpstr>Thesis statements and position</vt:lpstr>
      <vt:lpstr>Example essay question</vt:lpstr>
      <vt:lpstr>Summary</vt:lpstr>
      <vt:lpstr>References and further reading</vt:lpstr>
      <vt:lpstr>Centre for Learner success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Helliwell</dc:creator>
  <cp:lastModifiedBy>Sally Coughlan</cp:lastModifiedBy>
  <cp:revision>107</cp:revision>
  <dcterms:created xsi:type="dcterms:W3CDTF">2018-10-07T18:50:30Z</dcterms:created>
  <dcterms:modified xsi:type="dcterms:W3CDTF">2021-11-29T19:24:23Z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0x0101008C07AA112A82F64F9B26E027F0CF1D98</vt:lpwstr>
  </property>
  <property fmtid="{D5CDD505-2E9C-101B-9397-08002B2CF9AE}" pid="3" name="MSIP_Label_bd9e4d68-54d0-40a5-8c9a-85a36c87352c_Enabled">
    <vt:lpwstr>true</vt:lpwstr>
  </property>
  <property fmtid="{D5CDD505-2E9C-101B-9397-08002B2CF9AE}" pid="4" name="MSIP_Label_bd9e4d68-54d0-40a5-8c9a-85a36c87352c_SetDate">
    <vt:lpwstr>2021-11-23T22:26:22Z</vt:lpwstr>
  </property>
  <property fmtid="{D5CDD505-2E9C-101B-9397-08002B2CF9AE}" pid="5" name="MSIP_Label_bd9e4d68-54d0-40a5-8c9a-85a36c87352c_Method">
    <vt:lpwstr>Privileged</vt:lpwstr>
  </property>
  <property fmtid="{D5CDD505-2E9C-101B-9397-08002B2CF9AE}" pid="6" name="MSIP_Label_bd9e4d68-54d0-40a5-8c9a-85a36c87352c_Name">
    <vt:lpwstr>Unclassified</vt:lpwstr>
  </property>
  <property fmtid="{D5CDD505-2E9C-101B-9397-08002B2CF9AE}" pid="7" name="MSIP_Label_bd9e4d68-54d0-40a5-8c9a-85a36c87352c_SiteId">
    <vt:lpwstr>388728e1-bbd0-4378-98dc-f8682e644300</vt:lpwstr>
  </property>
  <property fmtid="{D5CDD505-2E9C-101B-9397-08002B2CF9AE}" pid="8" name="MSIP_Label_bd9e4d68-54d0-40a5-8c9a-85a36c87352c_ActionId">
    <vt:lpwstr>a4dfdf25-5ba7-4103-9ca7-c39df3d1f7f0</vt:lpwstr>
  </property>
  <property fmtid="{D5CDD505-2E9C-101B-9397-08002B2CF9AE}" pid="9" name="MSIP_Label_bd9e4d68-54d0-40a5-8c9a-85a36c87352c_ContentBits">
    <vt:lpwstr>0</vt:lpwstr>
  </property>
</Properties>
</file>